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4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p:cViewPr varScale="1">
        <p:scale>
          <a:sx n="56" d="100"/>
          <a:sy n="56" d="100"/>
        </p:scale>
        <p:origin x="1526" y="53"/>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a:extLst>
              <a:ext uri="{FF2B5EF4-FFF2-40B4-BE49-F238E27FC236}">
                <a16:creationId xmlns:a16="http://schemas.microsoft.com/office/drawing/2014/main" id="{451C40FE-EC52-48D4-99FC-38C445F2DA4D}"/>
              </a:ext>
            </a:extLst>
          </p:cNvPr>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074" name="Rectangle 2">
            <a:extLst>
              <a:ext uri="{FF2B5EF4-FFF2-40B4-BE49-F238E27FC236}">
                <a16:creationId xmlns:a16="http://schemas.microsoft.com/office/drawing/2014/main" id="{C305E395-A5A3-47CD-8E6D-2BF975B7BBCB}"/>
              </a:ext>
            </a:extLst>
          </p:cNvPr>
          <p:cNvSpPr>
            <a:spLocks noChangeArrowheads="1" noTextEdit="1"/>
          </p:cNvSpPr>
          <p:nvPr>
            <p:ph type="sldImg"/>
          </p:nvPr>
        </p:nvSpPr>
        <p:spPr bwMode="auto">
          <a:xfrm>
            <a:off x="1149350" y="692150"/>
            <a:ext cx="4559300" cy="34163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5" name="Rectangle 3">
            <a:extLst>
              <a:ext uri="{FF2B5EF4-FFF2-40B4-BE49-F238E27FC236}">
                <a16:creationId xmlns:a16="http://schemas.microsoft.com/office/drawing/2014/main" id="{4A53E7DF-9770-49DC-A4F0-B49230A80214}"/>
              </a:ext>
            </a:extLst>
          </p:cNvPr>
          <p:cNvSpPr txBox="1">
            <a:spLocks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0A41DEC1-BB20-4638-9CA0-BD2C372E22D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3010" name="Rectangle 2">
            <a:extLst>
              <a:ext uri="{FF2B5EF4-FFF2-40B4-BE49-F238E27FC236}">
                <a16:creationId xmlns:a16="http://schemas.microsoft.com/office/drawing/2014/main" id="{72412149-C114-47D2-9D95-A9CEDD775F9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00C3798E-0AA7-41B3-A7BC-A2B287EFCF0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4034" name="Rectangle 2">
            <a:extLst>
              <a:ext uri="{FF2B5EF4-FFF2-40B4-BE49-F238E27FC236}">
                <a16:creationId xmlns:a16="http://schemas.microsoft.com/office/drawing/2014/main" id="{58DA11FC-BCD7-411F-A5E5-B10A4521F6D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BC5D9670-2E3E-4B59-AAF0-FFEADD50950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58" name="Rectangle 2">
            <a:extLst>
              <a:ext uri="{FF2B5EF4-FFF2-40B4-BE49-F238E27FC236}">
                <a16:creationId xmlns:a16="http://schemas.microsoft.com/office/drawing/2014/main" id="{5D050C35-419F-4E30-ACD9-E4A133B54CE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993DDA0C-BD85-4D8F-BDE7-4B763C860AF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2" name="Rectangle 2">
            <a:extLst>
              <a:ext uri="{FF2B5EF4-FFF2-40B4-BE49-F238E27FC236}">
                <a16:creationId xmlns:a16="http://schemas.microsoft.com/office/drawing/2014/main" id="{08BE2A2B-9DF0-460B-908A-B156B6F7870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4EE88E10-554F-4025-B426-77148D76A69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7106" name="Rectangle 2">
            <a:extLst>
              <a:ext uri="{FF2B5EF4-FFF2-40B4-BE49-F238E27FC236}">
                <a16:creationId xmlns:a16="http://schemas.microsoft.com/office/drawing/2014/main" id="{5506E0D4-7665-4C95-8D42-CE608E84084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48F58752-67D4-4006-AF14-63312C69610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8130" name="Rectangle 2">
            <a:extLst>
              <a:ext uri="{FF2B5EF4-FFF2-40B4-BE49-F238E27FC236}">
                <a16:creationId xmlns:a16="http://schemas.microsoft.com/office/drawing/2014/main" id="{6761647D-7E48-42AE-B615-D8D847AD965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4798A554-7B87-4A32-BA49-3EB9792C2FD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4" name="Rectangle 2">
            <a:extLst>
              <a:ext uri="{FF2B5EF4-FFF2-40B4-BE49-F238E27FC236}">
                <a16:creationId xmlns:a16="http://schemas.microsoft.com/office/drawing/2014/main" id="{C33C9FF8-D220-4FEC-A0AB-4B13D275EE1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8A560A60-4CB8-43D0-8D6B-8DDF482D747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0178" name="Rectangle 2">
            <a:extLst>
              <a:ext uri="{FF2B5EF4-FFF2-40B4-BE49-F238E27FC236}">
                <a16:creationId xmlns:a16="http://schemas.microsoft.com/office/drawing/2014/main" id="{A4E02410-EAF7-430A-A9F7-26445E01825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7A78C78C-1B28-4E15-B8C3-FCB3F639F9A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2" name="Rectangle 2">
            <a:extLst>
              <a:ext uri="{FF2B5EF4-FFF2-40B4-BE49-F238E27FC236}">
                <a16:creationId xmlns:a16="http://schemas.microsoft.com/office/drawing/2014/main" id="{936886D1-94E1-4738-9787-7EB22E180F0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28AF34E5-5D99-43DD-8D59-9824ED24DBF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226" name="Rectangle 2">
            <a:extLst>
              <a:ext uri="{FF2B5EF4-FFF2-40B4-BE49-F238E27FC236}">
                <a16:creationId xmlns:a16="http://schemas.microsoft.com/office/drawing/2014/main" id="{B0199CDF-DB8D-4663-875A-AA9B9E8F64A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9" name="Rectangle 1">
            <a:extLst>
              <a:ext uri="{FF2B5EF4-FFF2-40B4-BE49-F238E27FC236}">
                <a16:creationId xmlns:a16="http://schemas.microsoft.com/office/drawing/2014/main" id="{BBB86967-8D9A-4161-85EE-33E7EFEACAB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0" name="Rectangle 2">
            <a:extLst>
              <a:ext uri="{FF2B5EF4-FFF2-40B4-BE49-F238E27FC236}">
                <a16:creationId xmlns:a16="http://schemas.microsoft.com/office/drawing/2014/main" id="{F5FF65E3-65AA-4115-A0E8-74B4A887E43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4B46C185-CE58-4AE7-AE23-B48EA712F2E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4" name="Rectangle 2">
            <a:extLst>
              <a:ext uri="{FF2B5EF4-FFF2-40B4-BE49-F238E27FC236}">
                <a16:creationId xmlns:a16="http://schemas.microsoft.com/office/drawing/2014/main" id="{D906D2A2-2BCC-4178-AFBC-16C6CFF89C4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FB065DC7-C8C9-4FF4-AB01-29C43D53CC7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298" name="Rectangle 2">
            <a:extLst>
              <a:ext uri="{FF2B5EF4-FFF2-40B4-BE49-F238E27FC236}">
                <a16:creationId xmlns:a16="http://schemas.microsoft.com/office/drawing/2014/main" id="{4C4DADD3-2A88-4E81-A08C-BF9C48A3E3A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4530BF4E-3DB6-441F-AF5A-EBAAAF9BD0E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6322" name="Rectangle 2">
            <a:extLst>
              <a:ext uri="{FF2B5EF4-FFF2-40B4-BE49-F238E27FC236}">
                <a16:creationId xmlns:a16="http://schemas.microsoft.com/office/drawing/2014/main" id="{8D4D4B50-A8E6-4633-92DB-85F5CC08A33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2AF17C62-BD86-46AF-B0E0-E896D922237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6" name="Rectangle 2">
            <a:extLst>
              <a:ext uri="{FF2B5EF4-FFF2-40B4-BE49-F238E27FC236}">
                <a16:creationId xmlns:a16="http://schemas.microsoft.com/office/drawing/2014/main" id="{4C028AF4-6B72-4FE2-8D1C-97B21F06D32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FFA12EDE-4166-4ACA-9A93-D1FBBFD427C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0" name="Rectangle 2">
            <a:extLst>
              <a:ext uri="{FF2B5EF4-FFF2-40B4-BE49-F238E27FC236}">
                <a16:creationId xmlns:a16="http://schemas.microsoft.com/office/drawing/2014/main" id="{1520D089-8E49-4864-A83D-F84B29E943A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98ECE6B0-D8C4-42F8-A323-169452D4AB5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4" name="Rectangle 2">
            <a:extLst>
              <a:ext uri="{FF2B5EF4-FFF2-40B4-BE49-F238E27FC236}">
                <a16:creationId xmlns:a16="http://schemas.microsoft.com/office/drawing/2014/main" id="{190DD064-1DCF-43D6-BD74-29B266E2A9A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F0AAE2AD-A543-413C-9919-68F9505F569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18" name="Rectangle 2">
            <a:extLst>
              <a:ext uri="{FF2B5EF4-FFF2-40B4-BE49-F238E27FC236}">
                <a16:creationId xmlns:a16="http://schemas.microsoft.com/office/drawing/2014/main" id="{2C78F43A-1AC5-46E2-845F-D7FA5D0D2CC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9B7FE16A-A8FD-45FF-9C8E-0BA77A8EE1C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2" name="Rectangle 2">
            <a:extLst>
              <a:ext uri="{FF2B5EF4-FFF2-40B4-BE49-F238E27FC236}">
                <a16:creationId xmlns:a16="http://schemas.microsoft.com/office/drawing/2014/main" id="{472A7BD7-94F2-4421-BE07-22D2282F047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5B1C5154-8497-487E-BA07-23236CB5A2F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2466" name="Rectangle 2">
            <a:extLst>
              <a:ext uri="{FF2B5EF4-FFF2-40B4-BE49-F238E27FC236}">
                <a16:creationId xmlns:a16="http://schemas.microsoft.com/office/drawing/2014/main" id="{E5EA8C07-4E3F-4A62-80C0-4BDAF601B14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3CD3A55F-11DF-4301-9636-25EB782AB31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0" name="Rectangle 2">
            <a:extLst>
              <a:ext uri="{FF2B5EF4-FFF2-40B4-BE49-F238E27FC236}">
                <a16:creationId xmlns:a16="http://schemas.microsoft.com/office/drawing/2014/main" id="{7BC8F11E-663A-412F-8BC1-96B96551E3A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0805F9DB-DB2B-41FF-B901-A572281ECE7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4" name="Rectangle 2">
            <a:extLst>
              <a:ext uri="{FF2B5EF4-FFF2-40B4-BE49-F238E27FC236}">
                <a16:creationId xmlns:a16="http://schemas.microsoft.com/office/drawing/2014/main" id="{117AD369-F491-434B-9475-487082C8F73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19038EB6-0540-4EDC-BAF0-B7CEA54C334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38" name="Rectangle 2">
            <a:extLst>
              <a:ext uri="{FF2B5EF4-FFF2-40B4-BE49-F238E27FC236}">
                <a16:creationId xmlns:a16="http://schemas.microsoft.com/office/drawing/2014/main" id="{2E76293F-0B25-4767-AFDE-52BE4CE8A7C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BD0042C2-EA81-4868-A277-4AA30A8BCE1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2" name="Rectangle 2">
            <a:extLst>
              <a:ext uri="{FF2B5EF4-FFF2-40B4-BE49-F238E27FC236}">
                <a16:creationId xmlns:a16="http://schemas.microsoft.com/office/drawing/2014/main" id="{4B53EB1C-D7A1-465F-81AF-49A9B294004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3B7AD188-7060-448C-BA7F-F2708EA0AE2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6" name="Rectangle 2">
            <a:extLst>
              <a:ext uri="{FF2B5EF4-FFF2-40B4-BE49-F238E27FC236}">
                <a16:creationId xmlns:a16="http://schemas.microsoft.com/office/drawing/2014/main" id="{42678551-D8CD-45AF-96C0-6A56BDBB7A8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A87A80B4-C518-4517-AAF9-514D3E1B89A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0" name="Rectangle 2">
            <a:extLst>
              <a:ext uri="{FF2B5EF4-FFF2-40B4-BE49-F238E27FC236}">
                <a16:creationId xmlns:a16="http://schemas.microsoft.com/office/drawing/2014/main" id="{1EA6A2DB-A8F0-46DA-B662-E255EEC5CAB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D75A9800-71F5-4672-8C49-B49EC379D81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4" name="Rectangle 2">
            <a:extLst>
              <a:ext uri="{FF2B5EF4-FFF2-40B4-BE49-F238E27FC236}">
                <a16:creationId xmlns:a16="http://schemas.microsoft.com/office/drawing/2014/main" id="{61CC62BB-AE00-491C-A981-547509474A7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BC4B248E-BEA3-46A3-B792-15A5FF286AE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58" name="Rectangle 2">
            <a:extLst>
              <a:ext uri="{FF2B5EF4-FFF2-40B4-BE49-F238E27FC236}">
                <a16:creationId xmlns:a16="http://schemas.microsoft.com/office/drawing/2014/main" id="{FCB6C1E6-7E8B-45B9-9D42-A258374F82D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F38EE54F-7129-4419-BF32-821CB6ECE24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2" name="Rectangle 2">
            <a:extLst>
              <a:ext uri="{FF2B5EF4-FFF2-40B4-BE49-F238E27FC236}">
                <a16:creationId xmlns:a16="http://schemas.microsoft.com/office/drawing/2014/main" id="{2AADCA3D-7E0A-45AC-A4F2-2D055F3BAB2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5753074C-A899-4A17-9171-334F7A8EC48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6" name="Rectangle 2">
            <a:extLst>
              <a:ext uri="{FF2B5EF4-FFF2-40B4-BE49-F238E27FC236}">
                <a16:creationId xmlns:a16="http://schemas.microsoft.com/office/drawing/2014/main" id="{300C706A-BB0E-4324-A8C0-905987B9261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159FCE73-AF39-41D9-8F66-8D2277E63ED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0" name="Rectangle 2">
            <a:extLst>
              <a:ext uri="{FF2B5EF4-FFF2-40B4-BE49-F238E27FC236}">
                <a16:creationId xmlns:a16="http://schemas.microsoft.com/office/drawing/2014/main" id="{23AA5C0A-16D2-4B36-A237-19E637D5F94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27995320-8D3F-41C3-8DD9-B44BAE2FD4E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4754" name="Rectangle 2">
            <a:extLst>
              <a:ext uri="{FF2B5EF4-FFF2-40B4-BE49-F238E27FC236}">
                <a16:creationId xmlns:a16="http://schemas.microsoft.com/office/drawing/2014/main" id="{B1918371-1F3D-41C5-B8B3-6E400B5EE6E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74450AE0-EF23-4476-B419-F9600BE1511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8" name="Rectangle 2">
            <a:extLst>
              <a:ext uri="{FF2B5EF4-FFF2-40B4-BE49-F238E27FC236}">
                <a16:creationId xmlns:a16="http://schemas.microsoft.com/office/drawing/2014/main" id="{EB0AB191-5503-4D82-89AF-0BEF1506402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4D2CD88B-0FA3-4785-852F-CCD4A088FBF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2" name="Rectangle 2">
            <a:extLst>
              <a:ext uri="{FF2B5EF4-FFF2-40B4-BE49-F238E27FC236}">
                <a16:creationId xmlns:a16="http://schemas.microsoft.com/office/drawing/2014/main" id="{3D688DCB-EE1F-4D89-BB36-88C26F17A59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3D2E5164-C86F-4D41-B9FB-27E6D64A2E0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6" name="Rectangle 2">
            <a:extLst>
              <a:ext uri="{FF2B5EF4-FFF2-40B4-BE49-F238E27FC236}">
                <a16:creationId xmlns:a16="http://schemas.microsoft.com/office/drawing/2014/main" id="{487BD4E9-9277-4D3B-B404-F7043AF6F30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A3EFE1D4-AC36-4AE2-AA21-C24A719301A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0" name="Rectangle 2">
            <a:extLst>
              <a:ext uri="{FF2B5EF4-FFF2-40B4-BE49-F238E27FC236}">
                <a16:creationId xmlns:a16="http://schemas.microsoft.com/office/drawing/2014/main" id="{A8289EF1-9254-43CD-949D-C1417E5B29C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6816E2EA-6D36-42D6-A16F-6E3B8995A6E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4" name="Rectangle 2">
            <a:extLst>
              <a:ext uri="{FF2B5EF4-FFF2-40B4-BE49-F238E27FC236}">
                <a16:creationId xmlns:a16="http://schemas.microsoft.com/office/drawing/2014/main" id="{10687B74-FF2B-40F1-A59E-1CE3EFAA5D0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A9A4EB0A-8E07-4044-BDC0-A4BED6C27F3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8" name="Rectangle 2">
            <a:extLst>
              <a:ext uri="{FF2B5EF4-FFF2-40B4-BE49-F238E27FC236}">
                <a16:creationId xmlns:a16="http://schemas.microsoft.com/office/drawing/2014/main" id="{7B7FCEA3-9CEA-42CB-9EEF-931DF669C65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DC05-D551-4A77-937D-7F6A278BEE5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6FCC5A-F59A-4787-9C4E-034475BDC28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31321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B1CC-B58A-472B-B8C8-223DB72103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E85B7B-6DFE-4883-9EC7-30239656EDE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429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4481-F50F-4D07-AE40-FBC0F640131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963125-C623-41E7-BD36-1EAA308135A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620810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5ED7-E166-45EF-B0A2-42354AB4D6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78BB64-B223-4BC4-A481-767ADCC5F2B9}"/>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3522B2-51D7-4530-82AE-D32F46EB5F3C}"/>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5805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5A43-0437-4DBE-AB4A-65C19A8362F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A6CD40-C08A-496F-B6D4-C6F75C11054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F001523-5EB9-4B0A-AF20-7849EDDEB16B}"/>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2689F7-7096-49A5-9CF0-B3D6E95476A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857AF-23FE-4600-85F6-DBB1D042018F}"/>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1296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C0E6-F37E-4002-B063-D21C3B6363E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320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9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DA76-0422-4A3E-8731-0FB70795580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6063B3-A84A-459E-84A3-8699468962B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BF7ED8-F30F-4A99-BF81-065F09DC1CA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7940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334F4-EA5A-4EEC-9E6A-1267B4E5820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C48A2B-5C5D-4AEB-8A8B-4045085F7E6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FEF4F6-22CB-412B-884B-ED06AB6F35B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59837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0F59F-49A8-448C-827D-C7E6BC4366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575D8C-BCCB-4707-9ABF-A57BD8D20D0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5222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CF2417-47D0-412B-A8C0-7C6357F66D76}"/>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E1AC1-C200-433F-AB67-6ACE1B930899}"/>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7385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5B38B-6D90-4E0A-85A2-A54CEC2B7C02}"/>
              </a:ext>
            </a:extLst>
          </p:cNvPr>
          <p:cNvSpPr>
            <a:spLocks noGrp="1"/>
          </p:cNvSpPr>
          <p:nvPr>
            <p:ph type="title"/>
          </p:nvPr>
        </p:nvSpPr>
        <p:spPr>
          <a:xfrm>
            <a:off x="246063" y="930275"/>
            <a:ext cx="7770812" cy="1141413"/>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id="{CF32B486-BC81-471A-A1DE-262A740A47E2}"/>
              </a:ext>
            </a:extLst>
          </p:cNvPr>
          <p:cNvSpPr>
            <a:spLocks noGrp="1"/>
          </p:cNvSpPr>
          <p:nvPr>
            <p:ph type="clipArt" sz="half" idx="1"/>
          </p:nvPr>
        </p:nvSpPr>
        <p:spPr>
          <a:xfrm>
            <a:off x="685800" y="2147888"/>
            <a:ext cx="3808413" cy="4113212"/>
          </a:xfrm>
        </p:spPr>
        <p:txBody>
          <a:bodyPr/>
          <a:lstStyle/>
          <a:p>
            <a:endParaRPr lang="en-US"/>
          </a:p>
        </p:txBody>
      </p:sp>
      <p:sp>
        <p:nvSpPr>
          <p:cNvPr id="4" name="Text Placeholder 3">
            <a:extLst>
              <a:ext uri="{FF2B5EF4-FFF2-40B4-BE49-F238E27FC236}">
                <a16:creationId xmlns:a16="http://schemas.microsoft.com/office/drawing/2014/main" id="{5AF75673-A167-468D-A8FC-C4E21362FC79}"/>
              </a:ext>
            </a:extLst>
          </p:cNvPr>
          <p:cNvSpPr>
            <a:spLocks noGrp="1"/>
          </p:cNvSpPr>
          <p:nvPr>
            <p:ph type="body"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9707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41E01-6A15-494A-80EA-16F181072680}"/>
              </a:ext>
            </a:extLst>
          </p:cNvPr>
          <p:cNvSpPr>
            <a:spLocks noGrp="1"/>
          </p:cNvSpPr>
          <p:nvPr>
            <p:ph type="title"/>
          </p:nvPr>
        </p:nvSpPr>
        <p:spPr>
          <a:xfrm>
            <a:off x="246063" y="930275"/>
            <a:ext cx="7770812" cy="1141413"/>
          </a:xfrm>
        </p:spPr>
        <p:txBody>
          <a:bodyPr/>
          <a:lstStyle/>
          <a:p>
            <a:r>
              <a:rPr lang="en-US"/>
              <a:t>Click to edit Master title style</a:t>
            </a:r>
          </a:p>
        </p:txBody>
      </p:sp>
    </p:spTree>
    <p:extLst>
      <p:ext uri="{BB962C8B-B14F-4D97-AF65-F5344CB8AC3E}">
        <p14:creationId xmlns:p14="http://schemas.microsoft.com/office/powerpoint/2010/main" val="1127408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AE8D-775C-469D-B77C-28C50280FC6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660BA8-AAFA-4CD3-A1A8-DFC0618A7F7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303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DEE8-709A-4437-9372-AC3FE30923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ADE9DF-3156-4662-8D5F-F1C932EEB30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389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5959E-82C4-4F03-8B7F-571C02EA843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06985A-07FB-4DEE-9C9B-26404ECE9A3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1956131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89C7-E4B3-4ED8-A1DC-E63C19B373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C6EC63-B10F-49F3-A037-A3A8C679E398}"/>
              </a:ext>
            </a:extLst>
          </p:cNvPr>
          <p:cNvSpPr>
            <a:spLocks noGrp="1"/>
          </p:cNvSpPr>
          <p:nvPr>
            <p:ph sz="half" idx="1"/>
          </p:nvPr>
        </p:nvSpPr>
        <p:spPr>
          <a:xfrm>
            <a:off x="671513" y="1906588"/>
            <a:ext cx="3827462"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1C4787-C02F-4AFA-88BB-FF64546781D9}"/>
              </a:ext>
            </a:extLst>
          </p:cNvPr>
          <p:cNvSpPr>
            <a:spLocks noGrp="1"/>
          </p:cNvSpPr>
          <p:nvPr>
            <p:ph sz="half" idx="2"/>
          </p:nvPr>
        </p:nvSpPr>
        <p:spPr>
          <a:xfrm>
            <a:off x="4651375" y="1906588"/>
            <a:ext cx="3827463"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0264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0377A-FAFE-4345-9A7B-E4BB687BEA21}"/>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069DB6-FDEC-4145-9B88-24C80CC8284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A197DA7-29BC-4993-987C-891603AF9B5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9872C7-DDA4-4293-AAEF-D3F05BCE88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2E2A6C-CDA8-4142-8022-59A825B6D5F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6798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B6E3-60DD-4ACE-A446-446C79D9680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31147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3878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4B6E-9DE8-451F-8178-3EDC20E700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279EC9-A361-46F9-BCF2-62CDB4671DE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35ABF-F287-4A4D-BE9B-B74C8BEFD79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51022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5B738-14D4-4478-8290-1B3E6F72AA6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EABE14-CB7B-4A79-A064-478EDB850D3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2EFB17-D529-4829-B5C9-5AE91C7ED45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14590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112DD-FEF9-4D78-9DE0-25467488B2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BA4183-F677-4644-AA63-F04BDD97F85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1605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6F0FA7-9730-494F-AEB8-F01FE7E616DA}"/>
              </a:ext>
            </a:extLst>
          </p:cNvPr>
          <p:cNvSpPr>
            <a:spLocks noGrp="1"/>
          </p:cNvSpPr>
          <p:nvPr>
            <p:ph type="title" orient="vert"/>
          </p:nvPr>
        </p:nvSpPr>
        <p:spPr>
          <a:xfrm>
            <a:off x="6738938" y="1828800"/>
            <a:ext cx="2022475" cy="43957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FD507B-8C3E-4153-A5BA-979449F7FCA3}"/>
              </a:ext>
            </a:extLst>
          </p:cNvPr>
          <p:cNvSpPr>
            <a:spLocks noGrp="1"/>
          </p:cNvSpPr>
          <p:nvPr>
            <p:ph type="body" orient="vert" idx="1"/>
          </p:nvPr>
        </p:nvSpPr>
        <p:spPr>
          <a:xfrm>
            <a:off x="671513" y="1828800"/>
            <a:ext cx="5915025" cy="43957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0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6.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1025" name="Text Box 1">
            <a:extLst>
              <a:ext uri="{FF2B5EF4-FFF2-40B4-BE49-F238E27FC236}">
                <a16:creationId xmlns:a16="http://schemas.microsoft.com/office/drawing/2014/main" id="{A35AD2A6-C9B4-4AEA-90B5-DEDB2CDA79BB}"/>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95000"/>
              </a:lnSpc>
              <a:buClr>
                <a:srgbClr val="FFFFCC"/>
              </a:buClr>
              <a:buSzPct val="100000"/>
              <a:buFont typeface="Times New Roman" panose="02020603050405020304" pitchFamily="18" charset="0"/>
              <a:buNone/>
            </a:pPr>
            <a:fld id="{53249B16-7B53-493F-9EE3-34CDC1DFD3BD}" type="slidenum">
              <a:rPr lang="en-GB" altLang="en-US" sz="1400">
                <a:solidFill>
                  <a:srgbClr val="999999"/>
                </a:solidFill>
              </a:rPr>
              <a:pPr algn="r" eaLnBrk="1" hangingPunct="1">
                <a:lnSpc>
                  <a:spcPct val="95000"/>
                </a:lnSpc>
                <a:buClr>
                  <a:srgbClr val="FFFFCC"/>
                </a:buClr>
                <a:buSzPct val="100000"/>
                <a:buFont typeface="Times New Roman" panose="02020603050405020304" pitchFamily="18" charset="0"/>
                <a:buNone/>
              </a:pPr>
              <a:t>‹#›</a:t>
            </a:fld>
            <a:endParaRPr lang="en-GB" altLang="en-US" sz="1400">
              <a:solidFill>
                <a:srgbClr val="999999"/>
              </a:solidFill>
            </a:endParaRPr>
          </a:p>
        </p:txBody>
      </p:sp>
      <p:sp>
        <p:nvSpPr>
          <p:cNvPr id="1179" name="Rectangle 155">
            <a:extLst>
              <a:ext uri="{FF2B5EF4-FFF2-40B4-BE49-F238E27FC236}">
                <a16:creationId xmlns:a16="http://schemas.microsoft.com/office/drawing/2014/main" id="{2F2B9605-30FC-4799-B6B8-34A42C73FAB1}"/>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180" name="Rectangle 156">
            <a:extLst>
              <a:ext uri="{FF2B5EF4-FFF2-40B4-BE49-F238E27FC236}">
                <a16:creationId xmlns:a16="http://schemas.microsoft.com/office/drawing/2014/main" id="{2B13CCB2-B793-468D-8334-C5084BB2C9DD}"/>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1182" name="Picture 158" descr="C:\Program Files\download\Computer\GIF Files\bigmap_541x271.jpg">
            <a:extLst>
              <a:ext uri="{FF2B5EF4-FFF2-40B4-BE49-F238E27FC236}">
                <a16:creationId xmlns:a16="http://schemas.microsoft.com/office/drawing/2014/main" id="{3CD24449-9168-4DEF-8B00-EB52ACF130F8}"/>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 id="2147483673" r:id="rId13"/>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6"/>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63000"/>
        <a:buFont typeface="StarSymbol" charset="0"/>
        <a:buBlip>
          <a:blip r:embed="rId17"/>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FFFFCC"/>
        </a:buClr>
        <a:buSzPct val="100000"/>
        <a:buFont typeface="Tahoma" panose="020B0604030504040204" pitchFamily="34" charset="0"/>
        <a:buChar char="•"/>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grpSp>
        <p:nvGrpSpPr>
          <p:cNvPr id="2049" name="Group 1">
            <a:extLst>
              <a:ext uri="{FF2B5EF4-FFF2-40B4-BE49-F238E27FC236}">
                <a16:creationId xmlns:a16="http://schemas.microsoft.com/office/drawing/2014/main" id="{0085A102-68EF-4739-916D-84B7D106E4AB}"/>
              </a:ext>
            </a:extLst>
          </p:cNvPr>
          <p:cNvGrpSpPr>
            <a:grpSpLocks/>
          </p:cNvGrpSpPr>
          <p:nvPr/>
        </p:nvGrpSpPr>
        <p:grpSpPr bwMode="auto">
          <a:xfrm>
            <a:off x="0" y="0"/>
            <a:ext cx="9142413" cy="6875463"/>
            <a:chOff x="0" y="0"/>
            <a:chExt cx="5759" cy="4331"/>
          </a:xfrm>
        </p:grpSpPr>
        <p:sp>
          <p:nvSpPr>
            <p:cNvPr id="2050" name="AutoShape 2">
              <a:extLst>
                <a:ext uri="{FF2B5EF4-FFF2-40B4-BE49-F238E27FC236}">
                  <a16:creationId xmlns:a16="http://schemas.microsoft.com/office/drawing/2014/main" id="{191766BD-688D-4CB1-90F7-8B4DE8E819D1}"/>
                </a:ext>
              </a:extLst>
            </p:cNvPr>
            <p:cNvSpPr>
              <a:spLocks noChangeArrowheads="1"/>
            </p:cNvSpPr>
            <p:nvPr/>
          </p:nvSpPr>
          <p:spPr bwMode="auto">
            <a:xfrm>
              <a:off x="1104" y="1020"/>
              <a:ext cx="4656" cy="3312"/>
            </a:xfrm>
            <a:prstGeom prst="roundRect">
              <a:avLst>
                <a:gd name="adj" fmla="val 28"/>
              </a:avLst>
            </a:prstGeom>
            <a:gradFill rotWithShape="0">
              <a:gsLst>
                <a:gs pos="0">
                  <a:srgbClr val="000000"/>
                </a:gs>
                <a:gs pos="50000">
                  <a:srgbClr val="4D4D4D"/>
                </a:gs>
                <a:gs pos="100000">
                  <a:srgbClr val="000000"/>
                </a:gs>
              </a:gsLst>
              <a:lin ang="135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2051" name="Group 3">
              <a:extLst>
                <a:ext uri="{FF2B5EF4-FFF2-40B4-BE49-F238E27FC236}">
                  <a16:creationId xmlns:a16="http://schemas.microsoft.com/office/drawing/2014/main" id="{99CE48C8-5C78-4948-B363-6C50C2EE557E}"/>
                </a:ext>
              </a:extLst>
            </p:cNvPr>
            <p:cNvGrpSpPr>
              <a:grpSpLocks/>
            </p:cNvGrpSpPr>
            <p:nvPr/>
          </p:nvGrpSpPr>
          <p:grpSpPr bwMode="auto">
            <a:xfrm>
              <a:off x="0" y="0"/>
              <a:ext cx="5759" cy="1044"/>
              <a:chOff x="0" y="0"/>
              <a:chExt cx="5759" cy="1044"/>
            </a:xfrm>
          </p:grpSpPr>
          <p:sp>
            <p:nvSpPr>
              <p:cNvPr id="2052" name="Freeform 4">
                <a:extLst>
                  <a:ext uri="{FF2B5EF4-FFF2-40B4-BE49-F238E27FC236}">
                    <a16:creationId xmlns:a16="http://schemas.microsoft.com/office/drawing/2014/main" id="{99F924D8-A5F0-4983-949A-CB699F1623FA}"/>
                  </a:ext>
                </a:extLst>
              </p:cNvPr>
              <p:cNvSpPr>
                <a:spLocks noChangeArrowheads="1"/>
              </p:cNvSpPr>
              <p:nvPr/>
            </p:nvSpPr>
            <p:spPr bwMode="auto">
              <a:xfrm>
                <a:off x="0" y="13"/>
                <a:ext cx="5760" cy="1032"/>
              </a:xfrm>
              <a:custGeom>
                <a:avLst/>
                <a:gdLst>
                  <a:gd name="T0" fmla="*/ 25400 w 25401"/>
                  <a:gd name="T1" fmla="*/ 4550 h 4551"/>
                  <a:gd name="T2" fmla="*/ 0 w 25401"/>
                  <a:gd name="T3" fmla="*/ 4550 h 4551"/>
                  <a:gd name="T4" fmla="*/ 0 w 25401"/>
                  <a:gd name="T5" fmla="*/ 0 h 4551"/>
                  <a:gd name="T6" fmla="*/ 25400 w 25401"/>
                  <a:gd name="T7" fmla="*/ 0 h 4551"/>
                  <a:gd name="T8" fmla="*/ 25400 w 25401"/>
                  <a:gd name="T9" fmla="*/ 4550 h 4551"/>
                </a:gdLst>
                <a:ahLst/>
                <a:cxnLst>
                  <a:cxn ang="0">
                    <a:pos x="T0" y="T1"/>
                  </a:cxn>
                  <a:cxn ang="0">
                    <a:pos x="T2" y="T3"/>
                  </a:cxn>
                  <a:cxn ang="0">
                    <a:pos x="T4" y="T5"/>
                  </a:cxn>
                  <a:cxn ang="0">
                    <a:pos x="T6" y="T7"/>
                  </a:cxn>
                  <a:cxn ang="0">
                    <a:pos x="T8" y="T9"/>
                  </a:cxn>
                </a:cxnLst>
                <a:rect l="0" t="0" r="r" b="b"/>
                <a:pathLst>
                  <a:path w="25401" h="4551">
                    <a:moveTo>
                      <a:pt x="25400" y="4550"/>
                    </a:moveTo>
                    <a:lnTo>
                      <a:pt x="0" y="4550"/>
                    </a:lnTo>
                    <a:lnTo>
                      <a:pt x="0" y="0"/>
                    </a:lnTo>
                    <a:lnTo>
                      <a:pt x="25400" y="0"/>
                    </a:lnTo>
                    <a:lnTo>
                      <a:pt x="25400" y="4550"/>
                    </a:lnTo>
                  </a:path>
                </a:pathLst>
              </a:custGeom>
              <a:solidFill>
                <a:srgbClr val="89874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2053" name="Group 5">
                <a:extLst>
                  <a:ext uri="{FF2B5EF4-FFF2-40B4-BE49-F238E27FC236}">
                    <a16:creationId xmlns:a16="http://schemas.microsoft.com/office/drawing/2014/main" id="{5DC03A5D-C045-4971-920E-69DC82056FD7}"/>
                  </a:ext>
                </a:extLst>
              </p:cNvPr>
              <p:cNvGrpSpPr>
                <a:grpSpLocks/>
              </p:cNvGrpSpPr>
              <p:nvPr/>
            </p:nvGrpSpPr>
            <p:grpSpPr bwMode="auto">
              <a:xfrm>
                <a:off x="333" y="0"/>
                <a:ext cx="5175" cy="1043"/>
                <a:chOff x="333" y="0"/>
                <a:chExt cx="5175" cy="1043"/>
              </a:xfrm>
            </p:grpSpPr>
            <p:sp>
              <p:nvSpPr>
                <p:cNvPr id="2054" name="Freeform 6">
                  <a:extLst>
                    <a:ext uri="{FF2B5EF4-FFF2-40B4-BE49-F238E27FC236}">
                      <a16:creationId xmlns:a16="http://schemas.microsoft.com/office/drawing/2014/main" id="{BB446314-60D3-4DFD-A18C-CFEFAF8FE649}"/>
                    </a:ext>
                  </a:extLst>
                </p:cNvPr>
                <p:cNvSpPr>
                  <a:spLocks noChangeArrowheads="1"/>
                </p:cNvSpPr>
                <p:nvPr/>
              </p:nvSpPr>
              <p:spPr bwMode="auto">
                <a:xfrm>
                  <a:off x="3221" y="949"/>
                  <a:ext cx="17" cy="20"/>
                </a:xfrm>
                <a:custGeom>
                  <a:avLst/>
                  <a:gdLst>
                    <a:gd name="T0" fmla="*/ 25 w 77"/>
                    <a:gd name="T1" fmla="*/ 42 h 90"/>
                    <a:gd name="T2" fmla="*/ 76 w 77"/>
                    <a:gd name="T3" fmla="*/ 19 h 90"/>
                    <a:gd name="T4" fmla="*/ 65 w 77"/>
                    <a:gd name="T5" fmla="*/ 65 h 90"/>
                    <a:gd name="T6" fmla="*/ 25 w 77"/>
                    <a:gd name="T7" fmla="*/ 42 h 90"/>
                  </a:gdLst>
                  <a:ahLst/>
                  <a:cxnLst>
                    <a:cxn ang="0">
                      <a:pos x="T0" y="T1"/>
                    </a:cxn>
                    <a:cxn ang="0">
                      <a:pos x="T2" y="T3"/>
                    </a:cxn>
                    <a:cxn ang="0">
                      <a:pos x="T4" y="T5"/>
                    </a:cxn>
                    <a:cxn ang="0">
                      <a:pos x="T6" y="T7"/>
                    </a:cxn>
                  </a:cxnLst>
                  <a:rect l="0" t="0" r="r" b="b"/>
                  <a:pathLst>
                    <a:path w="77" h="90">
                      <a:moveTo>
                        <a:pt x="25" y="42"/>
                      </a:moveTo>
                      <a:cubicBezTo>
                        <a:pt x="10" y="3"/>
                        <a:pt x="35" y="0"/>
                        <a:pt x="76" y="19"/>
                      </a:cubicBezTo>
                      <a:cubicBezTo>
                        <a:pt x="70" y="34"/>
                        <a:pt x="76" y="50"/>
                        <a:pt x="65" y="65"/>
                      </a:cubicBezTo>
                      <a:cubicBezTo>
                        <a:pt x="45" y="89"/>
                        <a:pt x="0" y="61"/>
                        <a:pt x="25" y="4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5" name="Freeform 7">
                  <a:extLst>
                    <a:ext uri="{FF2B5EF4-FFF2-40B4-BE49-F238E27FC236}">
                      <a16:creationId xmlns:a16="http://schemas.microsoft.com/office/drawing/2014/main" id="{118C41EB-213E-49EE-A706-1BDFF5466E24}"/>
                    </a:ext>
                  </a:extLst>
                </p:cNvPr>
                <p:cNvSpPr>
                  <a:spLocks noChangeArrowheads="1"/>
                </p:cNvSpPr>
                <p:nvPr/>
              </p:nvSpPr>
              <p:spPr bwMode="auto">
                <a:xfrm>
                  <a:off x="3397" y="1023"/>
                  <a:ext cx="21" cy="20"/>
                </a:xfrm>
                <a:custGeom>
                  <a:avLst/>
                  <a:gdLst>
                    <a:gd name="T0" fmla="*/ 13 w 94"/>
                    <a:gd name="T1" fmla="*/ 50 h 90"/>
                    <a:gd name="T2" fmla="*/ 51 w 94"/>
                    <a:gd name="T3" fmla="*/ 11 h 90"/>
                    <a:gd name="T4" fmla="*/ 32 w 94"/>
                    <a:gd name="T5" fmla="*/ 73 h 90"/>
                    <a:gd name="T6" fmla="*/ 13 w 94"/>
                    <a:gd name="T7" fmla="*/ 50 h 90"/>
                  </a:gdLst>
                  <a:ahLst/>
                  <a:cxnLst>
                    <a:cxn ang="0">
                      <a:pos x="T0" y="T1"/>
                    </a:cxn>
                    <a:cxn ang="0">
                      <a:pos x="T2" y="T3"/>
                    </a:cxn>
                    <a:cxn ang="0">
                      <a:pos x="T4" y="T5"/>
                    </a:cxn>
                    <a:cxn ang="0">
                      <a:pos x="T6" y="T7"/>
                    </a:cxn>
                  </a:cxnLst>
                  <a:rect l="0" t="0" r="r" b="b"/>
                  <a:pathLst>
                    <a:path w="94" h="90">
                      <a:moveTo>
                        <a:pt x="13" y="50"/>
                      </a:moveTo>
                      <a:cubicBezTo>
                        <a:pt x="0" y="19"/>
                        <a:pt x="9" y="0"/>
                        <a:pt x="51" y="11"/>
                      </a:cubicBezTo>
                      <a:cubicBezTo>
                        <a:pt x="74" y="38"/>
                        <a:pt x="93" y="89"/>
                        <a:pt x="32" y="73"/>
                      </a:cubicBezTo>
                      <a:cubicBezTo>
                        <a:pt x="27" y="65"/>
                        <a:pt x="13" y="50"/>
                        <a:pt x="13" y="5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6" name="Freeform 8">
                  <a:extLst>
                    <a:ext uri="{FF2B5EF4-FFF2-40B4-BE49-F238E27FC236}">
                      <a16:creationId xmlns:a16="http://schemas.microsoft.com/office/drawing/2014/main" id="{1A5E80FF-7619-4C01-AB60-7874937B3DFB}"/>
                    </a:ext>
                  </a:extLst>
                </p:cNvPr>
                <p:cNvSpPr>
                  <a:spLocks noChangeArrowheads="1"/>
                </p:cNvSpPr>
                <p:nvPr/>
              </p:nvSpPr>
              <p:spPr bwMode="auto">
                <a:xfrm>
                  <a:off x="2909" y="916"/>
                  <a:ext cx="31" cy="34"/>
                </a:xfrm>
                <a:custGeom>
                  <a:avLst/>
                  <a:gdLst>
                    <a:gd name="T0" fmla="*/ 72 w 138"/>
                    <a:gd name="T1" fmla="*/ 118 h 152"/>
                    <a:gd name="T2" fmla="*/ 36 w 138"/>
                    <a:gd name="T3" fmla="*/ 75 h 152"/>
                    <a:gd name="T4" fmla="*/ 0 w 138"/>
                    <a:gd name="T5" fmla="*/ 32 h 152"/>
                    <a:gd name="T6" fmla="*/ 72 w 138"/>
                    <a:gd name="T7" fmla="*/ 10 h 152"/>
                    <a:gd name="T8" fmla="*/ 137 w 138"/>
                    <a:gd name="T9" fmla="*/ 82 h 152"/>
                    <a:gd name="T10" fmla="*/ 127 w 138"/>
                    <a:gd name="T11" fmla="*/ 111 h 152"/>
                    <a:gd name="T12" fmla="*/ 72 w 138"/>
                    <a:gd name="T13" fmla="*/ 118 h 152"/>
                  </a:gdLst>
                  <a:ahLst/>
                  <a:cxnLst>
                    <a:cxn ang="0">
                      <a:pos x="T0" y="T1"/>
                    </a:cxn>
                    <a:cxn ang="0">
                      <a:pos x="T2" y="T3"/>
                    </a:cxn>
                    <a:cxn ang="0">
                      <a:pos x="T4" y="T5"/>
                    </a:cxn>
                    <a:cxn ang="0">
                      <a:pos x="T6" y="T7"/>
                    </a:cxn>
                    <a:cxn ang="0">
                      <a:pos x="T8" y="T9"/>
                    </a:cxn>
                    <a:cxn ang="0">
                      <a:pos x="T10" y="T11"/>
                    </a:cxn>
                    <a:cxn ang="0">
                      <a:pos x="T12" y="T13"/>
                    </a:cxn>
                  </a:cxnLst>
                  <a:rect l="0" t="0" r="r" b="b"/>
                  <a:pathLst>
                    <a:path w="138" h="152">
                      <a:moveTo>
                        <a:pt x="72" y="118"/>
                      </a:moveTo>
                      <a:cubicBezTo>
                        <a:pt x="13" y="71"/>
                        <a:pt x="68" y="122"/>
                        <a:pt x="36" y="75"/>
                      </a:cubicBezTo>
                      <a:cubicBezTo>
                        <a:pt x="27" y="61"/>
                        <a:pt x="0" y="32"/>
                        <a:pt x="0" y="32"/>
                      </a:cubicBezTo>
                      <a:cubicBezTo>
                        <a:pt x="23" y="3"/>
                        <a:pt x="32" y="0"/>
                        <a:pt x="72" y="10"/>
                      </a:cubicBezTo>
                      <a:cubicBezTo>
                        <a:pt x="113" y="57"/>
                        <a:pt x="46" y="57"/>
                        <a:pt x="137" y="82"/>
                      </a:cubicBezTo>
                      <a:cubicBezTo>
                        <a:pt x="132" y="93"/>
                        <a:pt x="137" y="104"/>
                        <a:pt x="127" y="111"/>
                      </a:cubicBezTo>
                      <a:cubicBezTo>
                        <a:pt x="68" y="151"/>
                        <a:pt x="72" y="136"/>
                        <a:pt x="72" y="11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7" name="Freeform 9">
                  <a:extLst>
                    <a:ext uri="{FF2B5EF4-FFF2-40B4-BE49-F238E27FC236}">
                      <a16:creationId xmlns:a16="http://schemas.microsoft.com/office/drawing/2014/main" id="{A5DEB9B3-C554-4513-91CE-93BC5A557AEF}"/>
                    </a:ext>
                  </a:extLst>
                </p:cNvPr>
                <p:cNvSpPr>
                  <a:spLocks noChangeArrowheads="1"/>
                </p:cNvSpPr>
                <p:nvPr/>
              </p:nvSpPr>
              <p:spPr bwMode="auto">
                <a:xfrm>
                  <a:off x="2542" y="948"/>
                  <a:ext cx="25" cy="12"/>
                </a:xfrm>
                <a:custGeom>
                  <a:avLst/>
                  <a:gdLst>
                    <a:gd name="T0" fmla="*/ 66 w 112"/>
                    <a:gd name="T1" fmla="*/ 54 h 55"/>
                    <a:gd name="T2" fmla="*/ 13 w 112"/>
                    <a:gd name="T3" fmla="*/ 27 h 55"/>
                    <a:gd name="T4" fmla="*/ 66 w 112"/>
                    <a:gd name="T5" fmla="*/ 0 h 55"/>
                    <a:gd name="T6" fmla="*/ 66 w 112"/>
                    <a:gd name="T7" fmla="*/ 54 h 55"/>
                  </a:gdLst>
                  <a:ahLst/>
                  <a:cxnLst>
                    <a:cxn ang="0">
                      <a:pos x="T0" y="T1"/>
                    </a:cxn>
                    <a:cxn ang="0">
                      <a:pos x="T2" y="T3"/>
                    </a:cxn>
                    <a:cxn ang="0">
                      <a:pos x="T4" y="T5"/>
                    </a:cxn>
                    <a:cxn ang="0">
                      <a:pos x="T6" y="T7"/>
                    </a:cxn>
                  </a:cxnLst>
                  <a:rect l="0" t="0" r="r" b="b"/>
                  <a:pathLst>
                    <a:path w="112" h="55">
                      <a:moveTo>
                        <a:pt x="66" y="54"/>
                      </a:moveTo>
                      <a:cubicBezTo>
                        <a:pt x="44" y="50"/>
                        <a:pt x="0" y="40"/>
                        <a:pt x="13" y="27"/>
                      </a:cubicBezTo>
                      <a:cubicBezTo>
                        <a:pt x="26" y="14"/>
                        <a:pt x="66" y="0"/>
                        <a:pt x="66" y="0"/>
                      </a:cubicBezTo>
                      <a:cubicBezTo>
                        <a:pt x="75" y="10"/>
                        <a:pt x="111" y="54"/>
                        <a:pt x="66"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8" name="Freeform 10">
                  <a:extLst>
                    <a:ext uri="{FF2B5EF4-FFF2-40B4-BE49-F238E27FC236}">
                      <a16:creationId xmlns:a16="http://schemas.microsoft.com/office/drawing/2014/main" id="{4A3B669E-AB37-4724-B31C-0FC9E34703FF}"/>
                    </a:ext>
                  </a:extLst>
                </p:cNvPr>
                <p:cNvSpPr>
                  <a:spLocks noChangeArrowheads="1"/>
                </p:cNvSpPr>
                <p:nvPr/>
              </p:nvSpPr>
              <p:spPr bwMode="auto">
                <a:xfrm>
                  <a:off x="2443" y="962"/>
                  <a:ext cx="66" cy="39"/>
                </a:xfrm>
                <a:custGeom>
                  <a:avLst/>
                  <a:gdLst>
                    <a:gd name="T0" fmla="*/ 62 w 289"/>
                    <a:gd name="T1" fmla="*/ 90 h 174"/>
                    <a:gd name="T2" fmla="*/ 132 w 289"/>
                    <a:gd name="T3" fmla="*/ 15 h 174"/>
                    <a:gd name="T4" fmla="*/ 186 w 289"/>
                    <a:gd name="T5" fmla="*/ 0 h 174"/>
                    <a:gd name="T6" fmla="*/ 256 w 289"/>
                    <a:gd name="T7" fmla="*/ 45 h 174"/>
                    <a:gd name="T8" fmla="*/ 141 w 289"/>
                    <a:gd name="T9" fmla="*/ 97 h 174"/>
                    <a:gd name="T10" fmla="*/ 53 w 289"/>
                    <a:gd name="T11" fmla="*/ 173 h 174"/>
                    <a:gd name="T12" fmla="*/ 35 w 289"/>
                    <a:gd name="T13" fmla="*/ 75 h 174"/>
                    <a:gd name="T14" fmla="*/ 53 w 289"/>
                    <a:gd name="T15" fmla="*/ 52 h 174"/>
                    <a:gd name="T16" fmla="*/ 62 w 289"/>
                    <a:gd name="T17" fmla="*/ 9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74">
                      <a:moveTo>
                        <a:pt x="62" y="90"/>
                      </a:moveTo>
                      <a:cubicBezTo>
                        <a:pt x="79" y="48"/>
                        <a:pt x="70" y="33"/>
                        <a:pt x="132" y="15"/>
                      </a:cubicBezTo>
                      <a:cubicBezTo>
                        <a:pt x="150" y="11"/>
                        <a:pt x="186" y="0"/>
                        <a:pt x="186" y="0"/>
                      </a:cubicBezTo>
                      <a:cubicBezTo>
                        <a:pt x="221" y="3"/>
                        <a:pt x="288" y="0"/>
                        <a:pt x="256" y="45"/>
                      </a:cubicBezTo>
                      <a:cubicBezTo>
                        <a:pt x="234" y="78"/>
                        <a:pt x="177" y="78"/>
                        <a:pt x="141" y="97"/>
                      </a:cubicBezTo>
                      <a:cubicBezTo>
                        <a:pt x="115" y="131"/>
                        <a:pt x="101" y="157"/>
                        <a:pt x="53" y="173"/>
                      </a:cubicBezTo>
                      <a:cubicBezTo>
                        <a:pt x="0" y="157"/>
                        <a:pt x="22" y="112"/>
                        <a:pt x="35" y="75"/>
                      </a:cubicBezTo>
                      <a:cubicBezTo>
                        <a:pt x="39" y="67"/>
                        <a:pt x="44" y="48"/>
                        <a:pt x="53" y="52"/>
                      </a:cubicBezTo>
                      <a:cubicBezTo>
                        <a:pt x="66" y="60"/>
                        <a:pt x="57" y="78"/>
                        <a:pt x="62" y="9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59" name="Freeform 11">
                  <a:extLst>
                    <a:ext uri="{FF2B5EF4-FFF2-40B4-BE49-F238E27FC236}">
                      <a16:creationId xmlns:a16="http://schemas.microsoft.com/office/drawing/2014/main" id="{E1EAA3F3-C90F-4F66-9FA2-662EA9294887}"/>
                    </a:ext>
                  </a:extLst>
                </p:cNvPr>
                <p:cNvSpPr>
                  <a:spLocks noChangeArrowheads="1"/>
                </p:cNvSpPr>
                <p:nvPr/>
              </p:nvSpPr>
              <p:spPr bwMode="auto">
                <a:xfrm>
                  <a:off x="2375" y="960"/>
                  <a:ext cx="68" cy="39"/>
                </a:xfrm>
                <a:custGeom>
                  <a:avLst/>
                  <a:gdLst>
                    <a:gd name="T0" fmla="*/ 0 w 302"/>
                    <a:gd name="T1" fmla="*/ 114 h 174"/>
                    <a:gd name="T2" fmla="*/ 78 w 302"/>
                    <a:gd name="T3" fmla="*/ 92 h 174"/>
                    <a:gd name="T4" fmla="*/ 226 w 302"/>
                    <a:gd name="T5" fmla="*/ 3 h 174"/>
                    <a:gd name="T6" fmla="*/ 279 w 302"/>
                    <a:gd name="T7" fmla="*/ 11 h 174"/>
                    <a:gd name="T8" fmla="*/ 218 w 302"/>
                    <a:gd name="T9" fmla="*/ 69 h 174"/>
                    <a:gd name="T10" fmla="*/ 122 w 302"/>
                    <a:gd name="T11" fmla="*/ 121 h 174"/>
                    <a:gd name="T12" fmla="*/ 95 w 302"/>
                    <a:gd name="T13" fmla="*/ 173 h 174"/>
                    <a:gd name="T14" fmla="*/ 69 w 302"/>
                    <a:gd name="T15" fmla="*/ 165 h 174"/>
                    <a:gd name="T16" fmla="*/ 52 w 302"/>
                    <a:gd name="T17" fmla="*/ 143 h 174"/>
                    <a:gd name="T18" fmla="*/ 0 w 302"/>
                    <a:gd name="T19" fmla="*/ 128 h 174"/>
                    <a:gd name="T20" fmla="*/ 0 w 302"/>
                    <a:gd name="T21" fmla="*/ 1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174">
                      <a:moveTo>
                        <a:pt x="0" y="114"/>
                      </a:moveTo>
                      <a:cubicBezTo>
                        <a:pt x="30" y="88"/>
                        <a:pt x="39" y="80"/>
                        <a:pt x="78" y="92"/>
                      </a:cubicBezTo>
                      <a:cubicBezTo>
                        <a:pt x="109" y="14"/>
                        <a:pt x="157" y="44"/>
                        <a:pt x="226" y="3"/>
                      </a:cubicBezTo>
                      <a:cubicBezTo>
                        <a:pt x="244" y="7"/>
                        <a:pt x="266" y="0"/>
                        <a:pt x="279" y="11"/>
                      </a:cubicBezTo>
                      <a:cubicBezTo>
                        <a:pt x="301" y="29"/>
                        <a:pt x="218" y="69"/>
                        <a:pt x="218" y="69"/>
                      </a:cubicBezTo>
                      <a:cubicBezTo>
                        <a:pt x="200" y="114"/>
                        <a:pt x="152" y="80"/>
                        <a:pt x="122" y="121"/>
                      </a:cubicBezTo>
                      <a:cubicBezTo>
                        <a:pt x="135" y="150"/>
                        <a:pt x="135" y="161"/>
                        <a:pt x="95" y="173"/>
                      </a:cubicBezTo>
                      <a:cubicBezTo>
                        <a:pt x="87" y="169"/>
                        <a:pt x="78" y="169"/>
                        <a:pt x="69" y="165"/>
                      </a:cubicBezTo>
                      <a:cubicBezTo>
                        <a:pt x="60" y="161"/>
                        <a:pt x="61" y="147"/>
                        <a:pt x="52" y="143"/>
                      </a:cubicBezTo>
                      <a:cubicBezTo>
                        <a:pt x="34" y="136"/>
                        <a:pt x="0" y="128"/>
                        <a:pt x="0" y="128"/>
                      </a:cubicBezTo>
                      <a:cubicBezTo>
                        <a:pt x="8" y="95"/>
                        <a:pt x="13" y="92"/>
                        <a:pt x="0" y="1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0" name="Freeform 12">
                  <a:extLst>
                    <a:ext uri="{FF2B5EF4-FFF2-40B4-BE49-F238E27FC236}">
                      <a16:creationId xmlns:a16="http://schemas.microsoft.com/office/drawing/2014/main" id="{E70CED6C-8E4F-499B-865F-DA8150916AD6}"/>
                    </a:ext>
                  </a:extLst>
                </p:cNvPr>
                <p:cNvSpPr>
                  <a:spLocks noChangeArrowheads="1"/>
                </p:cNvSpPr>
                <p:nvPr/>
              </p:nvSpPr>
              <p:spPr bwMode="auto">
                <a:xfrm>
                  <a:off x="1998" y="747"/>
                  <a:ext cx="354" cy="228"/>
                </a:xfrm>
                <a:custGeom>
                  <a:avLst/>
                  <a:gdLst>
                    <a:gd name="T0" fmla="*/ 44 w 1563"/>
                    <a:gd name="T1" fmla="*/ 14 h 1007"/>
                    <a:gd name="T2" fmla="*/ 158 w 1563"/>
                    <a:gd name="T3" fmla="*/ 65 h 1007"/>
                    <a:gd name="T4" fmla="*/ 202 w 1563"/>
                    <a:gd name="T5" fmla="*/ 108 h 1007"/>
                    <a:gd name="T6" fmla="*/ 334 w 1563"/>
                    <a:gd name="T7" fmla="*/ 188 h 1007"/>
                    <a:gd name="T8" fmla="*/ 404 w 1563"/>
                    <a:gd name="T9" fmla="*/ 239 h 1007"/>
                    <a:gd name="T10" fmla="*/ 536 w 1563"/>
                    <a:gd name="T11" fmla="*/ 355 h 1007"/>
                    <a:gd name="T12" fmla="*/ 598 w 1563"/>
                    <a:gd name="T13" fmla="*/ 464 h 1007"/>
                    <a:gd name="T14" fmla="*/ 651 w 1563"/>
                    <a:gd name="T15" fmla="*/ 479 h 1007"/>
                    <a:gd name="T16" fmla="*/ 677 w 1563"/>
                    <a:gd name="T17" fmla="*/ 544 h 1007"/>
                    <a:gd name="T18" fmla="*/ 774 w 1563"/>
                    <a:gd name="T19" fmla="*/ 552 h 1007"/>
                    <a:gd name="T20" fmla="*/ 748 w 1563"/>
                    <a:gd name="T21" fmla="*/ 711 h 1007"/>
                    <a:gd name="T22" fmla="*/ 792 w 1563"/>
                    <a:gd name="T23" fmla="*/ 813 h 1007"/>
                    <a:gd name="T24" fmla="*/ 871 w 1563"/>
                    <a:gd name="T25" fmla="*/ 842 h 1007"/>
                    <a:gd name="T26" fmla="*/ 950 w 1563"/>
                    <a:gd name="T27" fmla="*/ 849 h 1007"/>
                    <a:gd name="T28" fmla="*/ 1038 w 1563"/>
                    <a:gd name="T29" fmla="*/ 878 h 1007"/>
                    <a:gd name="T30" fmla="*/ 1117 w 1563"/>
                    <a:gd name="T31" fmla="*/ 857 h 1007"/>
                    <a:gd name="T32" fmla="*/ 1196 w 1563"/>
                    <a:gd name="T33" fmla="*/ 900 h 1007"/>
                    <a:gd name="T34" fmla="*/ 1302 w 1563"/>
                    <a:gd name="T35" fmla="*/ 929 h 1007"/>
                    <a:gd name="T36" fmla="*/ 1381 w 1563"/>
                    <a:gd name="T37" fmla="*/ 958 h 1007"/>
                    <a:gd name="T38" fmla="*/ 1548 w 1563"/>
                    <a:gd name="T39" fmla="*/ 966 h 1007"/>
                    <a:gd name="T40" fmla="*/ 1504 w 1563"/>
                    <a:gd name="T41" fmla="*/ 995 h 1007"/>
                    <a:gd name="T42" fmla="*/ 1416 w 1563"/>
                    <a:gd name="T43" fmla="*/ 987 h 1007"/>
                    <a:gd name="T44" fmla="*/ 1320 w 1563"/>
                    <a:gd name="T45" fmla="*/ 980 h 1007"/>
                    <a:gd name="T46" fmla="*/ 1267 w 1563"/>
                    <a:gd name="T47" fmla="*/ 966 h 1007"/>
                    <a:gd name="T48" fmla="*/ 1108 w 1563"/>
                    <a:gd name="T49" fmla="*/ 958 h 1007"/>
                    <a:gd name="T50" fmla="*/ 1029 w 1563"/>
                    <a:gd name="T51" fmla="*/ 944 h 1007"/>
                    <a:gd name="T52" fmla="*/ 756 w 1563"/>
                    <a:gd name="T53" fmla="*/ 878 h 1007"/>
                    <a:gd name="T54" fmla="*/ 704 w 1563"/>
                    <a:gd name="T55" fmla="*/ 784 h 1007"/>
                    <a:gd name="T56" fmla="*/ 554 w 1563"/>
                    <a:gd name="T57" fmla="*/ 726 h 1007"/>
                    <a:gd name="T58" fmla="*/ 475 w 1563"/>
                    <a:gd name="T59" fmla="*/ 675 h 1007"/>
                    <a:gd name="T60" fmla="*/ 413 w 1563"/>
                    <a:gd name="T61" fmla="*/ 573 h 1007"/>
                    <a:gd name="T62" fmla="*/ 299 w 1563"/>
                    <a:gd name="T63" fmla="*/ 392 h 1007"/>
                    <a:gd name="T64" fmla="*/ 281 w 1563"/>
                    <a:gd name="T65" fmla="*/ 370 h 1007"/>
                    <a:gd name="T66" fmla="*/ 255 w 1563"/>
                    <a:gd name="T67" fmla="*/ 363 h 1007"/>
                    <a:gd name="T68" fmla="*/ 237 w 1563"/>
                    <a:gd name="T69" fmla="*/ 319 h 1007"/>
                    <a:gd name="T70" fmla="*/ 167 w 1563"/>
                    <a:gd name="T71" fmla="*/ 210 h 1007"/>
                    <a:gd name="T72" fmla="*/ 88 w 1563"/>
                    <a:gd name="T73" fmla="*/ 145 h 1007"/>
                    <a:gd name="T74" fmla="*/ 17 w 1563"/>
                    <a:gd name="T75" fmla="*/ 79 h 1007"/>
                    <a:gd name="T76" fmla="*/ 44 w 1563"/>
                    <a:gd name="T77" fmla="*/ 7 h 1007"/>
                    <a:gd name="T78" fmla="*/ 44 w 1563"/>
                    <a:gd name="T79"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3" h="1007">
                      <a:moveTo>
                        <a:pt x="44" y="14"/>
                      </a:moveTo>
                      <a:cubicBezTo>
                        <a:pt x="96" y="0"/>
                        <a:pt x="105" y="50"/>
                        <a:pt x="158" y="65"/>
                      </a:cubicBezTo>
                      <a:cubicBezTo>
                        <a:pt x="162" y="69"/>
                        <a:pt x="198" y="105"/>
                        <a:pt x="202" y="108"/>
                      </a:cubicBezTo>
                      <a:cubicBezTo>
                        <a:pt x="246" y="145"/>
                        <a:pt x="294" y="138"/>
                        <a:pt x="334" y="188"/>
                      </a:cubicBezTo>
                      <a:cubicBezTo>
                        <a:pt x="352" y="210"/>
                        <a:pt x="404" y="239"/>
                        <a:pt x="404" y="239"/>
                      </a:cubicBezTo>
                      <a:cubicBezTo>
                        <a:pt x="422" y="286"/>
                        <a:pt x="492" y="319"/>
                        <a:pt x="536" y="355"/>
                      </a:cubicBezTo>
                      <a:cubicBezTo>
                        <a:pt x="545" y="381"/>
                        <a:pt x="572" y="450"/>
                        <a:pt x="598" y="464"/>
                      </a:cubicBezTo>
                      <a:cubicBezTo>
                        <a:pt x="616" y="472"/>
                        <a:pt x="651" y="479"/>
                        <a:pt x="651" y="479"/>
                      </a:cubicBezTo>
                      <a:cubicBezTo>
                        <a:pt x="660" y="501"/>
                        <a:pt x="677" y="544"/>
                        <a:pt x="677" y="544"/>
                      </a:cubicBezTo>
                      <a:cubicBezTo>
                        <a:pt x="708" y="504"/>
                        <a:pt x="739" y="522"/>
                        <a:pt x="774" y="552"/>
                      </a:cubicBezTo>
                      <a:cubicBezTo>
                        <a:pt x="765" y="606"/>
                        <a:pt x="761" y="657"/>
                        <a:pt x="748" y="711"/>
                      </a:cubicBezTo>
                      <a:cubicBezTo>
                        <a:pt x="752" y="733"/>
                        <a:pt x="765" y="798"/>
                        <a:pt x="792" y="813"/>
                      </a:cubicBezTo>
                      <a:cubicBezTo>
                        <a:pt x="819" y="828"/>
                        <a:pt x="849" y="828"/>
                        <a:pt x="871" y="842"/>
                      </a:cubicBezTo>
                      <a:cubicBezTo>
                        <a:pt x="897" y="835"/>
                        <a:pt x="950" y="849"/>
                        <a:pt x="950" y="849"/>
                      </a:cubicBezTo>
                      <a:cubicBezTo>
                        <a:pt x="981" y="875"/>
                        <a:pt x="990" y="889"/>
                        <a:pt x="1038" y="878"/>
                      </a:cubicBezTo>
                      <a:cubicBezTo>
                        <a:pt x="1064" y="871"/>
                        <a:pt x="1117" y="857"/>
                        <a:pt x="1117" y="857"/>
                      </a:cubicBezTo>
                      <a:cubicBezTo>
                        <a:pt x="1144" y="871"/>
                        <a:pt x="1166" y="893"/>
                        <a:pt x="1196" y="900"/>
                      </a:cubicBezTo>
                      <a:cubicBezTo>
                        <a:pt x="1218" y="907"/>
                        <a:pt x="1280" y="915"/>
                        <a:pt x="1302" y="929"/>
                      </a:cubicBezTo>
                      <a:cubicBezTo>
                        <a:pt x="1324" y="943"/>
                        <a:pt x="1381" y="958"/>
                        <a:pt x="1381" y="958"/>
                      </a:cubicBezTo>
                      <a:cubicBezTo>
                        <a:pt x="1452" y="955"/>
                        <a:pt x="1487" y="947"/>
                        <a:pt x="1548" y="966"/>
                      </a:cubicBezTo>
                      <a:cubicBezTo>
                        <a:pt x="1562" y="998"/>
                        <a:pt x="1540" y="1006"/>
                        <a:pt x="1504" y="995"/>
                      </a:cubicBezTo>
                      <a:cubicBezTo>
                        <a:pt x="1478" y="1002"/>
                        <a:pt x="1416" y="987"/>
                        <a:pt x="1416" y="987"/>
                      </a:cubicBezTo>
                      <a:cubicBezTo>
                        <a:pt x="1381" y="998"/>
                        <a:pt x="1355" y="987"/>
                        <a:pt x="1320" y="980"/>
                      </a:cubicBezTo>
                      <a:cubicBezTo>
                        <a:pt x="1302" y="976"/>
                        <a:pt x="1267" y="966"/>
                        <a:pt x="1267" y="966"/>
                      </a:cubicBezTo>
                      <a:cubicBezTo>
                        <a:pt x="1214" y="980"/>
                        <a:pt x="1161" y="966"/>
                        <a:pt x="1108" y="958"/>
                      </a:cubicBezTo>
                      <a:cubicBezTo>
                        <a:pt x="1078" y="940"/>
                        <a:pt x="1064" y="933"/>
                        <a:pt x="1029" y="944"/>
                      </a:cubicBezTo>
                      <a:cubicBezTo>
                        <a:pt x="928" y="915"/>
                        <a:pt x="844" y="929"/>
                        <a:pt x="756" y="878"/>
                      </a:cubicBezTo>
                      <a:cubicBezTo>
                        <a:pt x="726" y="838"/>
                        <a:pt x="774" y="802"/>
                        <a:pt x="704" y="784"/>
                      </a:cubicBezTo>
                      <a:cubicBezTo>
                        <a:pt x="677" y="846"/>
                        <a:pt x="598" y="737"/>
                        <a:pt x="554" y="726"/>
                      </a:cubicBezTo>
                      <a:cubicBezTo>
                        <a:pt x="528" y="711"/>
                        <a:pt x="501" y="690"/>
                        <a:pt x="475" y="675"/>
                      </a:cubicBezTo>
                      <a:cubicBezTo>
                        <a:pt x="457" y="635"/>
                        <a:pt x="457" y="599"/>
                        <a:pt x="413" y="573"/>
                      </a:cubicBezTo>
                      <a:cubicBezTo>
                        <a:pt x="365" y="515"/>
                        <a:pt x="374" y="432"/>
                        <a:pt x="299" y="392"/>
                      </a:cubicBezTo>
                      <a:cubicBezTo>
                        <a:pt x="294" y="384"/>
                        <a:pt x="290" y="377"/>
                        <a:pt x="281" y="370"/>
                      </a:cubicBezTo>
                      <a:cubicBezTo>
                        <a:pt x="272" y="363"/>
                        <a:pt x="259" y="370"/>
                        <a:pt x="255" y="363"/>
                      </a:cubicBezTo>
                      <a:cubicBezTo>
                        <a:pt x="246" y="352"/>
                        <a:pt x="237" y="319"/>
                        <a:pt x="237" y="319"/>
                      </a:cubicBezTo>
                      <a:cubicBezTo>
                        <a:pt x="259" y="265"/>
                        <a:pt x="228" y="221"/>
                        <a:pt x="167" y="210"/>
                      </a:cubicBezTo>
                      <a:cubicBezTo>
                        <a:pt x="140" y="177"/>
                        <a:pt x="136" y="159"/>
                        <a:pt x="88" y="145"/>
                      </a:cubicBezTo>
                      <a:cubicBezTo>
                        <a:pt x="70" y="98"/>
                        <a:pt x="70" y="94"/>
                        <a:pt x="17" y="79"/>
                      </a:cubicBezTo>
                      <a:cubicBezTo>
                        <a:pt x="4" y="47"/>
                        <a:pt x="0" y="18"/>
                        <a:pt x="44" y="7"/>
                      </a:cubicBezTo>
                      <a:cubicBezTo>
                        <a:pt x="79" y="18"/>
                        <a:pt x="79" y="14"/>
                        <a:pt x="4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1" name="Freeform 13">
                  <a:extLst>
                    <a:ext uri="{FF2B5EF4-FFF2-40B4-BE49-F238E27FC236}">
                      <a16:creationId xmlns:a16="http://schemas.microsoft.com/office/drawing/2014/main" id="{571188EA-041F-426B-834D-72013FE2E521}"/>
                    </a:ext>
                  </a:extLst>
                </p:cNvPr>
                <p:cNvSpPr>
                  <a:spLocks noChangeArrowheads="1"/>
                </p:cNvSpPr>
                <p:nvPr/>
              </p:nvSpPr>
              <p:spPr bwMode="auto">
                <a:xfrm>
                  <a:off x="2222" y="732"/>
                  <a:ext cx="158" cy="167"/>
                </a:xfrm>
                <a:custGeom>
                  <a:avLst/>
                  <a:gdLst>
                    <a:gd name="T0" fmla="*/ 240 w 695"/>
                    <a:gd name="T1" fmla="*/ 236 h 738"/>
                    <a:gd name="T2" fmla="*/ 293 w 695"/>
                    <a:gd name="T3" fmla="*/ 207 h 738"/>
                    <a:gd name="T4" fmla="*/ 302 w 695"/>
                    <a:gd name="T5" fmla="*/ 186 h 738"/>
                    <a:gd name="T6" fmla="*/ 355 w 695"/>
                    <a:gd name="T7" fmla="*/ 157 h 738"/>
                    <a:gd name="T8" fmla="*/ 471 w 695"/>
                    <a:gd name="T9" fmla="*/ 78 h 738"/>
                    <a:gd name="T10" fmla="*/ 498 w 695"/>
                    <a:gd name="T11" fmla="*/ 14 h 738"/>
                    <a:gd name="T12" fmla="*/ 551 w 695"/>
                    <a:gd name="T13" fmla="*/ 0 h 738"/>
                    <a:gd name="T14" fmla="*/ 667 w 695"/>
                    <a:gd name="T15" fmla="*/ 100 h 738"/>
                    <a:gd name="T16" fmla="*/ 649 w 695"/>
                    <a:gd name="T17" fmla="*/ 157 h 738"/>
                    <a:gd name="T18" fmla="*/ 560 w 695"/>
                    <a:gd name="T19" fmla="*/ 228 h 738"/>
                    <a:gd name="T20" fmla="*/ 587 w 695"/>
                    <a:gd name="T21" fmla="*/ 336 h 738"/>
                    <a:gd name="T22" fmla="*/ 631 w 695"/>
                    <a:gd name="T23" fmla="*/ 393 h 738"/>
                    <a:gd name="T24" fmla="*/ 649 w 695"/>
                    <a:gd name="T25" fmla="*/ 457 h 738"/>
                    <a:gd name="T26" fmla="*/ 569 w 695"/>
                    <a:gd name="T27" fmla="*/ 457 h 738"/>
                    <a:gd name="T28" fmla="*/ 516 w 695"/>
                    <a:gd name="T29" fmla="*/ 522 h 738"/>
                    <a:gd name="T30" fmla="*/ 462 w 695"/>
                    <a:gd name="T31" fmla="*/ 558 h 738"/>
                    <a:gd name="T32" fmla="*/ 444 w 695"/>
                    <a:gd name="T33" fmla="*/ 708 h 738"/>
                    <a:gd name="T34" fmla="*/ 391 w 695"/>
                    <a:gd name="T35" fmla="*/ 722 h 738"/>
                    <a:gd name="T36" fmla="*/ 364 w 695"/>
                    <a:gd name="T37" fmla="*/ 737 h 738"/>
                    <a:gd name="T38" fmla="*/ 338 w 695"/>
                    <a:gd name="T39" fmla="*/ 722 h 738"/>
                    <a:gd name="T40" fmla="*/ 320 w 695"/>
                    <a:gd name="T41" fmla="*/ 679 h 738"/>
                    <a:gd name="T42" fmla="*/ 266 w 695"/>
                    <a:gd name="T43" fmla="*/ 665 h 738"/>
                    <a:gd name="T44" fmla="*/ 186 w 695"/>
                    <a:gd name="T45" fmla="*/ 694 h 738"/>
                    <a:gd name="T46" fmla="*/ 124 w 695"/>
                    <a:gd name="T47" fmla="*/ 665 h 738"/>
                    <a:gd name="T48" fmla="*/ 44 w 695"/>
                    <a:gd name="T49" fmla="*/ 529 h 738"/>
                    <a:gd name="T50" fmla="*/ 17 w 695"/>
                    <a:gd name="T51" fmla="*/ 465 h 738"/>
                    <a:gd name="T52" fmla="*/ 0 w 695"/>
                    <a:gd name="T53" fmla="*/ 422 h 738"/>
                    <a:gd name="T54" fmla="*/ 88 w 695"/>
                    <a:gd name="T55" fmla="*/ 343 h 738"/>
                    <a:gd name="T56" fmla="*/ 142 w 695"/>
                    <a:gd name="T57" fmla="*/ 372 h 738"/>
                    <a:gd name="T58" fmla="*/ 151 w 695"/>
                    <a:gd name="T59" fmla="*/ 286 h 738"/>
                    <a:gd name="T60" fmla="*/ 231 w 695"/>
                    <a:gd name="T61" fmla="*/ 250 h 738"/>
                    <a:gd name="T62" fmla="*/ 240 w 695"/>
                    <a:gd name="T63" fmla="*/ 236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5" h="738">
                      <a:moveTo>
                        <a:pt x="240" y="236"/>
                      </a:moveTo>
                      <a:cubicBezTo>
                        <a:pt x="258" y="225"/>
                        <a:pt x="284" y="225"/>
                        <a:pt x="293" y="207"/>
                      </a:cubicBezTo>
                      <a:cubicBezTo>
                        <a:pt x="298" y="200"/>
                        <a:pt x="298" y="189"/>
                        <a:pt x="302" y="186"/>
                      </a:cubicBezTo>
                      <a:cubicBezTo>
                        <a:pt x="315" y="175"/>
                        <a:pt x="355" y="157"/>
                        <a:pt x="355" y="157"/>
                      </a:cubicBezTo>
                      <a:cubicBezTo>
                        <a:pt x="502" y="196"/>
                        <a:pt x="378" y="103"/>
                        <a:pt x="471" y="78"/>
                      </a:cubicBezTo>
                      <a:cubicBezTo>
                        <a:pt x="489" y="60"/>
                        <a:pt x="480" y="32"/>
                        <a:pt x="498" y="14"/>
                      </a:cubicBezTo>
                      <a:cubicBezTo>
                        <a:pt x="511" y="3"/>
                        <a:pt x="551" y="0"/>
                        <a:pt x="551" y="0"/>
                      </a:cubicBezTo>
                      <a:cubicBezTo>
                        <a:pt x="613" y="50"/>
                        <a:pt x="560" y="82"/>
                        <a:pt x="667" y="100"/>
                      </a:cubicBezTo>
                      <a:cubicBezTo>
                        <a:pt x="694" y="128"/>
                        <a:pt x="685" y="139"/>
                        <a:pt x="649" y="157"/>
                      </a:cubicBezTo>
                      <a:cubicBezTo>
                        <a:pt x="627" y="186"/>
                        <a:pt x="600" y="218"/>
                        <a:pt x="560" y="228"/>
                      </a:cubicBezTo>
                      <a:cubicBezTo>
                        <a:pt x="524" y="268"/>
                        <a:pt x="569" y="296"/>
                        <a:pt x="587" y="336"/>
                      </a:cubicBezTo>
                      <a:cubicBezTo>
                        <a:pt x="573" y="368"/>
                        <a:pt x="600" y="375"/>
                        <a:pt x="631" y="393"/>
                      </a:cubicBezTo>
                      <a:cubicBezTo>
                        <a:pt x="645" y="425"/>
                        <a:pt x="627" y="429"/>
                        <a:pt x="649" y="457"/>
                      </a:cubicBezTo>
                      <a:cubicBezTo>
                        <a:pt x="631" y="497"/>
                        <a:pt x="600" y="475"/>
                        <a:pt x="569" y="457"/>
                      </a:cubicBezTo>
                      <a:cubicBezTo>
                        <a:pt x="516" y="472"/>
                        <a:pt x="542" y="486"/>
                        <a:pt x="516" y="522"/>
                      </a:cubicBezTo>
                      <a:cubicBezTo>
                        <a:pt x="502" y="540"/>
                        <a:pt x="480" y="543"/>
                        <a:pt x="462" y="558"/>
                      </a:cubicBezTo>
                      <a:cubicBezTo>
                        <a:pt x="476" y="597"/>
                        <a:pt x="498" y="683"/>
                        <a:pt x="444" y="708"/>
                      </a:cubicBezTo>
                      <a:cubicBezTo>
                        <a:pt x="427" y="715"/>
                        <a:pt x="409" y="715"/>
                        <a:pt x="391" y="722"/>
                      </a:cubicBezTo>
                      <a:cubicBezTo>
                        <a:pt x="382" y="726"/>
                        <a:pt x="373" y="733"/>
                        <a:pt x="364" y="737"/>
                      </a:cubicBezTo>
                      <a:cubicBezTo>
                        <a:pt x="355" y="733"/>
                        <a:pt x="342" y="729"/>
                        <a:pt x="338" y="722"/>
                      </a:cubicBezTo>
                      <a:cubicBezTo>
                        <a:pt x="329" y="708"/>
                        <a:pt x="338" y="683"/>
                        <a:pt x="320" y="679"/>
                      </a:cubicBezTo>
                      <a:cubicBezTo>
                        <a:pt x="302" y="675"/>
                        <a:pt x="266" y="665"/>
                        <a:pt x="266" y="665"/>
                      </a:cubicBezTo>
                      <a:cubicBezTo>
                        <a:pt x="235" y="672"/>
                        <a:pt x="217" y="686"/>
                        <a:pt x="186" y="694"/>
                      </a:cubicBezTo>
                      <a:cubicBezTo>
                        <a:pt x="151" y="676"/>
                        <a:pt x="164" y="654"/>
                        <a:pt x="124" y="665"/>
                      </a:cubicBezTo>
                      <a:cubicBezTo>
                        <a:pt x="53" y="647"/>
                        <a:pt x="84" y="576"/>
                        <a:pt x="44" y="529"/>
                      </a:cubicBezTo>
                      <a:cubicBezTo>
                        <a:pt x="22" y="432"/>
                        <a:pt x="48" y="525"/>
                        <a:pt x="17" y="465"/>
                      </a:cubicBezTo>
                      <a:cubicBezTo>
                        <a:pt x="8" y="450"/>
                        <a:pt x="0" y="422"/>
                        <a:pt x="0" y="422"/>
                      </a:cubicBezTo>
                      <a:cubicBezTo>
                        <a:pt x="8" y="339"/>
                        <a:pt x="0" y="296"/>
                        <a:pt x="88" y="343"/>
                      </a:cubicBezTo>
                      <a:cubicBezTo>
                        <a:pt x="102" y="375"/>
                        <a:pt x="102" y="393"/>
                        <a:pt x="142" y="372"/>
                      </a:cubicBezTo>
                      <a:cubicBezTo>
                        <a:pt x="155" y="339"/>
                        <a:pt x="129" y="314"/>
                        <a:pt x="151" y="286"/>
                      </a:cubicBezTo>
                      <a:cubicBezTo>
                        <a:pt x="160" y="271"/>
                        <a:pt x="213" y="261"/>
                        <a:pt x="231" y="250"/>
                      </a:cubicBezTo>
                      <a:cubicBezTo>
                        <a:pt x="253" y="225"/>
                        <a:pt x="258" y="221"/>
                        <a:pt x="240" y="23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2" name="Freeform 14">
                  <a:extLst>
                    <a:ext uri="{FF2B5EF4-FFF2-40B4-BE49-F238E27FC236}">
                      <a16:creationId xmlns:a16="http://schemas.microsoft.com/office/drawing/2014/main" id="{CE18B805-BC1D-43CB-B6CC-218F7978A9A7}"/>
                    </a:ext>
                  </a:extLst>
                </p:cNvPr>
                <p:cNvSpPr>
                  <a:spLocks noChangeArrowheads="1"/>
                </p:cNvSpPr>
                <p:nvPr/>
              </p:nvSpPr>
              <p:spPr bwMode="auto">
                <a:xfrm>
                  <a:off x="2375" y="808"/>
                  <a:ext cx="110" cy="32"/>
                </a:xfrm>
                <a:custGeom>
                  <a:avLst/>
                  <a:gdLst>
                    <a:gd name="T0" fmla="*/ 17 w 487"/>
                    <a:gd name="T1" fmla="*/ 119 h 143"/>
                    <a:gd name="T2" fmla="*/ 80 w 487"/>
                    <a:gd name="T3" fmla="*/ 37 h 143"/>
                    <a:gd name="T4" fmla="*/ 205 w 487"/>
                    <a:gd name="T5" fmla="*/ 74 h 143"/>
                    <a:gd name="T6" fmla="*/ 321 w 487"/>
                    <a:gd name="T7" fmla="*/ 52 h 143"/>
                    <a:gd name="T8" fmla="*/ 401 w 487"/>
                    <a:gd name="T9" fmla="*/ 0 h 143"/>
                    <a:gd name="T10" fmla="*/ 338 w 487"/>
                    <a:gd name="T11" fmla="*/ 97 h 143"/>
                    <a:gd name="T12" fmla="*/ 267 w 487"/>
                    <a:gd name="T13" fmla="*/ 142 h 143"/>
                    <a:gd name="T14" fmla="*/ 187 w 487"/>
                    <a:gd name="T15" fmla="*/ 119 h 143"/>
                    <a:gd name="T16" fmla="*/ 62 w 487"/>
                    <a:gd name="T17" fmla="*/ 112 h 143"/>
                    <a:gd name="T18" fmla="*/ 17 w 487"/>
                    <a:gd name="T19" fmla="*/ 11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143">
                      <a:moveTo>
                        <a:pt x="17" y="119"/>
                      </a:moveTo>
                      <a:cubicBezTo>
                        <a:pt x="31" y="82"/>
                        <a:pt x="31" y="52"/>
                        <a:pt x="80" y="37"/>
                      </a:cubicBezTo>
                      <a:cubicBezTo>
                        <a:pt x="124" y="44"/>
                        <a:pt x="164" y="52"/>
                        <a:pt x="205" y="74"/>
                      </a:cubicBezTo>
                      <a:cubicBezTo>
                        <a:pt x="276" y="56"/>
                        <a:pt x="240" y="63"/>
                        <a:pt x="321" y="52"/>
                      </a:cubicBezTo>
                      <a:cubicBezTo>
                        <a:pt x="343" y="33"/>
                        <a:pt x="401" y="0"/>
                        <a:pt x="401" y="0"/>
                      </a:cubicBezTo>
                      <a:cubicBezTo>
                        <a:pt x="486" y="22"/>
                        <a:pt x="378" y="85"/>
                        <a:pt x="338" y="97"/>
                      </a:cubicBezTo>
                      <a:cubicBezTo>
                        <a:pt x="316" y="123"/>
                        <a:pt x="303" y="130"/>
                        <a:pt x="267" y="142"/>
                      </a:cubicBezTo>
                      <a:cubicBezTo>
                        <a:pt x="240" y="134"/>
                        <a:pt x="187" y="119"/>
                        <a:pt x="187" y="119"/>
                      </a:cubicBezTo>
                      <a:cubicBezTo>
                        <a:pt x="147" y="85"/>
                        <a:pt x="115" y="97"/>
                        <a:pt x="62" y="112"/>
                      </a:cubicBezTo>
                      <a:cubicBezTo>
                        <a:pt x="4" y="104"/>
                        <a:pt x="0" y="89"/>
                        <a:pt x="17" y="11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3" name="Freeform 15">
                  <a:extLst>
                    <a:ext uri="{FF2B5EF4-FFF2-40B4-BE49-F238E27FC236}">
                      <a16:creationId xmlns:a16="http://schemas.microsoft.com/office/drawing/2014/main" id="{3CDC95A6-B866-4B4C-B848-FFFC8BC6AB4F}"/>
                    </a:ext>
                  </a:extLst>
                </p:cNvPr>
                <p:cNvSpPr>
                  <a:spLocks noChangeArrowheads="1"/>
                </p:cNvSpPr>
                <p:nvPr/>
              </p:nvSpPr>
              <p:spPr bwMode="auto">
                <a:xfrm>
                  <a:off x="2370" y="847"/>
                  <a:ext cx="76" cy="84"/>
                </a:xfrm>
                <a:custGeom>
                  <a:avLst/>
                  <a:gdLst>
                    <a:gd name="T0" fmla="*/ 34 w 333"/>
                    <a:gd name="T1" fmla="*/ 64 h 372"/>
                    <a:gd name="T2" fmla="*/ 78 w 333"/>
                    <a:gd name="T3" fmla="*/ 0 h 372"/>
                    <a:gd name="T4" fmla="*/ 148 w 333"/>
                    <a:gd name="T5" fmla="*/ 64 h 372"/>
                    <a:gd name="T6" fmla="*/ 270 w 333"/>
                    <a:gd name="T7" fmla="*/ 14 h 372"/>
                    <a:gd name="T8" fmla="*/ 200 w 333"/>
                    <a:gd name="T9" fmla="*/ 121 h 372"/>
                    <a:gd name="T10" fmla="*/ 235 w 333"/>
                    <a:gd name="T11" fmla="*/ 171 h 372"/>
                    <a:gd name="T12" fmla="*/ 253 w 333"/>
                    <a:gd name="T13" fmla="*/ 214 h 372"/>
                    <a:gd name="T14" fmla="*/ 200 w 333"/>
                    <a:gd name="T15" fmla="*/ 263 h 372"/>
                    <a:gd name="T16" fmla="*/ 148 w 333"/>
                    <a:gd name="T17" fmla="*/ 214 h 372"/>
                    <a:gd name="T18" fmla="*/ 96 w 333"/>
                    <a:gd name="T19" fmla="*/ 171 h 372"/>
                    <a:gd name="T20" fmla="*/ 122 w 333"/>
                    <a:gd name="T21" fmla="*/ 242 h 372"/>
                    <a:gd name="T22" fmla="*/ 131 w 333"/>
                    <a:gd name="T23" fmla="*/ 263 h 372"/>
                    <a:gd name="T24" fmla="*/ 87 w 333"/>
                    <a:gd name="T25" fmla="*/ 371 h 372"/>
                    <a:gd name="T26" fmla="*/ 52 w 333"/>
                    <a:gd name="T27" fmla="*/ 363 h 372"/>
                    <a:gd name="T28" fmla="*/ 34 w 333"/>
                    <a:gd name="T29" fmla="*/ 321 h 372"/>
                    <a:gd name="T30" fmla="*/ 0 w 333"/>
                    <a:gd name="T31" fmla="*/ 192 h 372"/>
                    <a:gd name="T32" fmla="*/ 8 w 333"/>
                    <a:gd name="T33" fmla="*/ 107 h 372"/>
                    <a:gd name="T34" fmla="*/ 34 w 333"/>
                    <a:gd name="T35" fmla="*/ 6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3" h="372">
                      <a:moveTo>
                        <a:pt x="34" y="64"/>
                      </a:moveTo>
                      <a:cubicBezTo>
                        <a:pt x="43" y="28"/>
                        <a:pt x="39" y="10"/>
                        <a:pt x="78" y="0"/>
                      </a:cubicBezTo>
                      <a:cubicBezTo>
                        <a:pt x="122" y="10"/>
                        <a:pt x="109" y="42"/>
                        <a:pt x="148" y="64"/>
                      </a:cubicBezTo>
                      <a:cubicBezTo>
                        <a:pt x="200" y="57"/>
                        <a:pt x="222" y="28"/>
                        <a:pt x="270" y="14"/>
                      </a:cubicBezTo>
                      <a:cubicBezTo>
                        <a:pt x="332" y="32"/>
                        <a:pt x="244" y="110"/>
                        <a:pt x="200" y="121"/>
                      </a:cubicBezTo>
                      <a:cubicBezTo>
                        <a:pt x="222" y="199"/>
                        <a:pt x="187" y="103"/>
                        <a:pt x="235" y="171"/>
                      </a:cubicBezTo>
                      <a:cubicBezTo>
                        <a:pt x="244" y="185"/>
                        <a:pt x="253" y="214"/>
                        <a:pt x="253" y="214"/>
                      </a:cubicBezTo>
                      <a:cubicBezTo>
                        <a:pt x="240" y="242"/>
                        <a:pt x="235" y="253"/>
                        <a:pt x="200" y="263"/>
                      </a:cubicBezTo>
                      <a:cubicBezTo>
                        <a:pt x="166" y="253"/>
                        <a:pt x="161" y="242"/>
                        <a:pt x="148" y="214"/>
                      </a:cubicBezTo>
                      <a:cubicBezTo>
                        <a:pt x="144" y="178"/>
                        <a:pt x="139" y="117"/>
                        <a:pt x="96" y="171"/>
                      </a:cubicBezTo>
                      <a:cubicBezTo>
                        <a:pt x="109" y="214"/>
                        <a:pt x="100" y="189"/>
                        <a:pt x="122" y="242"/>
                      </a:cubicBezTo>
                      <a:cubicBezTo>
                        <a:pt x="126" y="249"/>
                        <a:pt x="131" y="263"/>
                        <a:pt x="131" y="263"/>
                      </a:cubicBezTo>
                      <a:cubicBezTo>
                        <a:pt x="104" y="299"/>
                        <a:pt x="96" y="331"/>
                        <a:pt x="87" y="371"/>
                      </a:cubicBezTo>
                      <a:cubicBezTo>
                        <a:pt x="74" y="367"/>
                        <a:pt x="61" y="371"/>
                        <a:pt x="52" y="363"/>
                      </a:cubicBezTo>
                      <a:cubicBezTo>
                        <a:pt x="43" y="355"/>
                        <a:pt x="34" y="321"/>
                        <a:pt x="34" y="321"/>
                      </a:cubicBezTo>
                      <a:cubicBezTo>
                        <a:pt x="56" y="267"/>
                        <a:pt x="61" y="228"/>
                        <a:pt x="0" y="192"/>
                      </a:cubicBezTo>
                      <a:cubicBezTo>
                        <a:pt x="4" y="164"/>
                        <a:pt x="4" y="135"/>
                        <a:pt x="8" y="107"/>
                      </a:cubicBezTo>
                      <a:cubicBezTo>
                        <a:pt x="8" y="96"/>
                        <a:pt x="56" y="7"/>
                        <a:pt x="34"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4" name="Freeform 16">
                  <a:extLst>
                    <a:ext uri="{FF2B5EF4-FFF2-40B4-BE49-F238E27FC236}">
                      <a16:creationId xmlns:a16="http://schemas.microsoft.com/office/drawing/2014/main" id="{820ACF0F-F242-4FC7-BF69-3E9DCC84D5E2}"/>
                    </a:ext>
                  </a:extLst>
                </p:cNvPr>
                <p:cNvSpPr>
                  <a:spLocks noChangeArrowheads="1"/>
                </p:cNvSpPr>
                <p:nvPr/>
              </p:nvSpPr>
              <p:spPr bwMode="auto">
                <a:xfrm>
                  <a:off x="2497" y="801"/>
                  <a:ext cx="37" cy="49"/>
                </a:xfrm>
                <a:custGeom>
                  <a:avLst/>
                  <a:gdLst>
                    <a:gd name="T0" fmla="*/ 13 w 165"/>
                    <a:gd name="T1" fmla="*/ 99 h 218"/>
                    <a:gd name="T2" fmla="*/ 57 w 165"/>
                    <a:gd name="T3" fmla="*/ 0 h 218"/>
                    <a:gd name="T4" fmla="*/ 66 w 165"/>
                    <a:gd name="T5" fmla="*/ 99 h 218"/>
                    <a:gd name="T6" fmla="*/ 164 w 165"/>
                    <a:gd name="T7" fmla="*/ 135 h 218"/>
                    <a:gd name="T8" fmla="*/ 84 w 165"/>
                    <a:gd name="T9" fmla="*/ 156 h 218"/>
                    <a:gd name="T10" fmla="*/ 22 w 165"/>
                    <a:gd name="T11" fmla="*/ 206 h 218"/>
                    <a:gd name="T12" fmla="*/ 4 w 165"/>
                    <a:gd name="T13" fmla="*/ 120 h 218"/>
                    <a:gd name="T14" fmla="*/ 13 w 165"/>
                    <a:gd name="T15" fmla="*/ 99 h 2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218">
                      <a:moveTo>
                        <a:pt x="13" y="99"/>
                      </a:moveTo>
                      <a:cubicBezTo>
                        <a:pt x="22" y="49"/>
                        <a:pt x="8" y="24"/>
                        <a:pt x="57" y="0"/>
                      </a:cubicBezTo>
                      <a:cubicBezTo>
                        <a:pt x="115" y="32"/>
                        <a:pt x="101" y="60"/>
                        <a:pt x="66" y="99"/>
                      </a:cubicBezTo>
                      <a:cubicBezTo>
                        <a:pt x="110" y="110"/>
                        <a:pt x="146" y="96"/>
                        <a:pt x="164" y="135"/>
                      </a:cubicBezTo>
                      <a:cubicBezTo>
                        <a:pt x="132" y="160"/>
                        <a:pt x="124" y="167"/>
                        <a:pt x="84" y="156"/>
                      </a:cubicBezTo>
                      <a:cubicBezTo>
                        <a:pt x="57" y="192"/>
                        <a:pt x="79" y="217"/>
                        <a:pt x="22" y="206"/>
                      </a:cubicBezTo>
                      <a:cubicBezTo>
                        <a:pt x="0" y="177"/>
                        <a:pt x="13" y="156"/>
                        <a:pt x="4" y="120"/>
                      </a:cubicBezTo>
                      <a:cubicBezTo>
                        <a:pt x="8" y="113"/>
                        <a:pt x="13" y="99"/>
                        <a:pt x="13" y="9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5" name="Freeform 17">
                  <a:extLst>
                    <a:ext uri="{FF2B5EF4-FFF2-40B4-BE49-F238E27FC236}">
                      <a16:creationId xmlns:a16="http://schemas.microsoft.com/office/drawing/2014/main" id="{613DBB42-65E5-4AC3-853A-A0E05362E0D8}"/>
                    </a:ext>
                  </a:extLst>
                </p:cNvPr>
                <p:cNvSpPr>
                  <a:spLocks noChangeArrowheads="1"/>
                </p:cNvSpPr>
                <p:nvPr/>
              </p:nvSpPr>
              <p:spPr bwMode="auto">
                <a:xfrm>
                  <a:off x="2506" y="877"/>
                  <a:ext cx="47" cy="24"/>
                </a:xfrm>
                <a:custGeom>
                  <a:avLst/>
                  <a:gdLst>
                    <a:gd name="T0" fmla="*/ 29 w 209"/>
                    <a:gd name="T1" fmla="*/ 0 h 108"/>
                    <a:gd name="T2" fmla="*/ 123 w 209"/>
                    <a:gd name="T3" fmla="*/ 0 h 108"/>
                    <a:gd name="T4" fmla="*/ 208 w 209"/>
                    <a:gd name="T5" fmla="*/ 59 h 108"/>
                    <a:gd name="T6" fmla="*/ 148 w 209"/>
                    <a:gd name="T7" fmla="*/ 51 h 108"/>
                    <a:gd name="T8" fmla="*/ 12 w 209"/>
                    <a:gd name="T9" fmla="*/ 59 h 108"/>
                    <a:gd name="T10" fmla="*/ 29 w 209"/>
                    <a:gd name="T11" fmla="*/ 0 h 108"/>
                  </a:gdLst>
                  <a:ahLst/>
                  <a:cxnLst>
                    <a:cxn ang="0">
                      <a:pos x="T0" y="T1"/>
                    </a:cxn>
                    <a:cxn ang="0">
                      <a:pos x="T2" y="T3"/>
                    </a:cxn>
                    <a:cxn ang="0">
                      <a:pos x="T4" y="T5"/>
                    </a:cxn>
                    <a:cxn ang="0">
                      <a:pos x="T6" y="T7"/>
                    </a:cxn>
                    <a:cxn ang="0">
                      <a:pos x="T8" y="T9"/>
                    </a:cxn>
                    <a:cxn ang="0">
                      <a:pos x="T10" y="T11"/>
                    </a:cxn>
                  </a:cxnLst>
                  <a:rect l="0" t="0" r="r" b="b"/>
                  <a:pathLst>
                    <a:path w="209" h="108">
                      <a:moveTo>
                        <a:pt x="29" y="0"/>
                      </a:moveTo>
                      <a:cubicBezTo>
                        <a:pt x="63" y="22"/>
                        <a:pt x="80" y="7"/>
                        <a:pt x="123" y="0"/>
                      </a:cubicBezTo>
                      <a:cubicBezTo>
                        <a:pt x="191" y="18"/>
                        <a:pt x="169" y="11"/>
                        <a:pt x="208" y="59"/>
                      </a:cubicBezTo>
                      <a:cubicBezTo>
                        <a:pt x="195" y="107"/>
                        <a:pt x="178" y="77"/>
                        <a:pt x="148" y="51"/>
                      </a:cubicBezTo>
                      <a:cubicBezTo>
                        <a:pt x="110" y="55"/>
                        <a:pt x="50" y="70"/>
                        <a:pt x="12" y="59"/>
                      </a:cubicBezTo>
                      <a:cubicBezTo>
                        <a:pt x="0" y="22"/>
                        <a:pt x="29" y="36"/>
                        <a:pt x="29"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6" name="Freeform 18">
                  <a:extLst>
                    <a:ext uri="{FF2B5EF4-FFF2-40B4-BE49-F238E27FC236}">
                      <a16:creationId xmlns:a16="http://schemas.microsoft.com/office/drawing/2014/main" id="{47CAD67E-F61A-484A-9804-02ABF8DFF263}"/>
                    </a:ext>
                  </a:extLst>
                </p:cNvPr>
                <p:cNvSpPr>
                  <a:spLocks noChangeArrowheads="1"/>
                </p:cNvSpPr>
                <p:nvPr/>
              </p:nvSpPr>
              <p:spPr bwMode="auto">
                <a:xfrm>
                  <a:off x="2555" y="840"/>
                  <a:ext cx="61" cy="42"/>
                </a:xfrm>
                <a:custGeom>
                  <a:avLst/>
                  <a:gdLst>
                    <a:gd name="T0" fmla="*/ 92 w 271"/>
                    <a:gd name="T1" fmla="*/ 147 h 187"/>
                    <a:gd name="T2" fmla="*/ 66 w 271"/>
                    <a:gd name="T3" fmla="*/ 100 h 187"/>
                    <a:gd name="T4" fmla="*/ 13 w 271"/>
                    <a:gd name="T5" fmla="*/ 85 h 187"/>
                    <a:gd name="T6" fmla="*/ 57 w 271"/>
                    <a:gd name="T7" fmla="*/ 31 h 187"/>
                    <a:gd name="T8" fmla="*/ 110 w 271"/>
                    <a:gd name="T9" fmla="*/ 0 h 187"/>
                    <a:gd name="T10" fmla="*/ 216 w 271"/>
                    <a:gd name="T11" fmla="*/ 38 h 187"/>
                    <a:gd name="T12" fmla="*/ 234 w 271"/>
                    <a:gd name="T13" fmla="*/ 77 h 187"/>
                    <a:gd name="T14" fmla="*/ 270 w 271"/>
                    <a:gd name="T15" fmla="*/ 124 h 187"/>
                    <a:gd name="T16" fmla="*/ 181 w 271"/>
                    <a:gd name="T17" fmla="*/ 147 h 187"/>
                    <a:gd name="T18" fmla="*/ 101 w 271"/>
                    <a:gd name="T19" fmla="*/ 170 h 187"/>
                    <a:gd name="T20" fmla="*/ 92 w 271"/>
                    <a:gd name="T21" fmla="*/ 14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1" h="187">
                      <a:moveTo>
                        <a:pt x="92" y="147"/>
                      </a:moveTo>
                      <a:cubicBezTo>
                        <a:pt x="84" y="131"/>
                        <a:pt x="84" y="112"/>
                        <a:pt x="66" y="100"/>
                      </a:cubicBezTo>
                      <a:cubicBezTo>
                        <a:pt x="53" y="93"/>
                        <a:pt x="13" y="85"/>
                        <a:pt x="13" y="85"/>
                      </a:cubicBezTo>
                      <a:cubicBezTo>
                        <a:pt x="0" y="46"/>
                        <a:pt x="22" y="46"/>
                        <a:pt x="57" y="31"/>
                      </a:cubicBezTo>
                      <a:cubicBezTo>
                        <a:pt x="75" y="23"/>
                        <a:pt x="110" y="0"/>
                        <a:pt x="110" y="0"/>
                      </a:cubicBezTo>
                      <a:cubicBezTo>
                        <a:pt x="163" y="7"/>
                        <a:pt x="181" y="7"/>
                        <a:pt x="216" y="38"/>
                      </a:cubicBezTo>
                      <a:cubicBezTo>
                        <a:pt x="199" y="81"/>
                        <a:pt x="203" y="46"/>
                        <a:pt x="234" y="77"/>
                      </a:cubicBezTo>
                      <a:cubicBezTo>
                        <a:pt x="247" y="93"/>
                        <a:pt x="270" y="124"/>
                        <a:pt x="270" y="124"/>
                      </a:cubicBezTo>
                      <a:cubicBezTo>
                        <a:pt x="247" y="182"/>
                        <a:pt x="234" y="162"/>
                        <a:pt x="181" y="147"/>
                      </a:cubicBezTo>
                      <a:cubicBezTo>
                        <a:pt x="119" y="182"/>
                        <a:pt x="150" y="186"/>
                        <a:pt x="101" y="170"/>
                      </a:cubicBezTo>
                      <a:cubicBezTo>
                        <a:pt x="97" y="162"/>
                        <a:pt x="92" y="147"/>
                        <a:pt x="92" y="14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7" name="Freeform 19">
                  <a:extLst>
                    <a:ext uri="{FF2B5EF4-FFF2-40B4-BE49-F238E27FC236}">
                      <a16:creationId xmlns:a16="http://schemas.microsoft.com/office/drawing/2014/main" id="{72CB670D-A5CB-4DDF-8783-30155EE9B413}"/>
                    </a:ext>
                  </a:extLst>
                </p:cNvPr>
                <p:cNvSpPr>
                  <a:spLocks noChangeArrowheads="1"/>
                </p:cNvSpPr>
                <p:nvPr/>
              </p:nvSpPr>
              <p:spPr bwMode="auto">
                <a:xfrm>
                  <a:off x="2572" y="860"/>
                  <a:ext cx="286" cy="149"/>
                </a:xfrm>
                <a:custGeom>
                  <a:avLst/>
                  <a:gdLst>
                    <a:gd name="T0" fmla="*/ 202 w 1263"/>
                    <a:gd name="T1" fmla="*/ 101 h 659"/>
                    <a:gd name="T2" fmla="*/ 158 w 1263"/>
                    <a:gd name="T3" fmla="*/ 50 h 659"/>
                    <a:gd name="T4" fmla="*/ 114 w 1263"/>
                    <a:gd name="T5" fmla="*/ 108 h 659"/>
                    <a:gd name="T6" fmla="*/ 0 w 1263"/>
                    <a:gd name="T7" fmla="*/ 86 h 659"/>
                    <a:gd name="T8" fmla="*/ 44 w 1263"/>
                    <a:gd name="T9" fmla="*/ 151 h 659"/>
                    <a:gd name="T10" fmla="*/ 70 w 1263"/>
                    <a:gd name="T11" fmla="*/ 224 h 659"/>
                    <a:gd name="T12" fmla="*/ 105 w 1263"/>
                    <a:gd name="T13" fmla="*/ 173 h 659"/>
                    <a:gd name="T14" fmla="*/ 132 w 1263"/>
                    <a:gd name="T15" fmla="*/ 159 h 659"/>
                    <a:gd name="T16" fmla="*/ 211 w 1263"/>
                    <a:gd name="T17" fmla="*/ 202 h 659"/>
                    <a:gd name="T18" fmla="*/ 308 w 1263"/>
                    <a:gd name="T19" fmla="*/ 224 h 659"/>
                    <a:gd name="T20" fmla="*/ 388 w 1263"/>
                    <a:gd name="T21" fmla="*/ 260 h 659"/>
                    <a:gd name="T22" fmla="*/ 467 w 1263"/>
                    <a:gd name="T23" fmla="*/ 368 h 659"/>
                    <a:gd name="T24" fmla="*/ 458 w 1263"/>
                    <a:gd name="T25" fmla="*/ 441 h 659"/>
                    <a:gd name="T26" fmla="*/ 432 w 1263"/>
                    <a:gd name="T27" fmla="*/ 484 h 659"/>
                    <a:gd name="T28" fmla="*/ 538 w 1263"/>
                    <a:gd name="T29" fmla="*/ 462 h 659"/>
                    <a:gd name="T30" fmla="*/ 617 w 1263"/>
                    <a:gd name="T31" fmla="*/ 506 h 659"/>
                    <a:gd name="T32" fmla="*/ 741 w 1263"/>
                    <a:gd name="T33" fmla="*/ 535 h 659"/>
                    <a:gd name="T34" fmla="*/ 767 w 1263"/>
                    <a:gd name="T35" fmla="*/ 527 h 659"/>
                    <a:gd name="T36" fmla="*/ 741 w 1263"/>
                    <a:gd name="T37" fmla="*/ 484 h 659"/>
                    <a:gd name="T38" fmla="*/ 785 w 1263"/>
                    <a:gd name="T39" fmla="*/ 491 h 659"/>
                    <a:gd name="T40" fmla="*/ 820 w 1263"/>
                    <a:gd name="T41" fmla="*/ 426 h 659"/>
                    <a:gd name="T42" fmla="*/ 891 w 1263"/>
                    <a:gd name="T43" fmla="*/ 441 h 659"/>
                    <a:gd name="T44" fmla="*/ 944 w 1263"/>
                    <a:gd name="T45" fmla="*/ 470 h 659"/>
                    <a:gd name="T46" fmla="*/ 1076 w 1263"/>
                    <a:gd name="T47" fmla="*/ 607 h 659"/>
                    <a:gd name="T48" fmla="*/ 1156 w 1263"/>
                    <a:gd name="T49" fmla="*/ 643 h 659"/>
                    <a:gd name="T50" fmla="*/ 1253 w 1263"/>
                    <a:gd name="T51" fmla="*/ 614 h 659"/>
                    <a:gd name="T52" fmla="*/ 1182 w 1263"/>
                    <a:gd name="T53" fmla="*/ 578 h 659"/>
                    <a:gd name="T54" fmla="*/ 1129 w 1263"/>
                    <a:gd name="T55" fmla="*/ 498 h 659"/>
                    <a:gd name="T56" fmla="*/ 1103 w 1263"/>
                    <a:gd name="T57" fmla="*/ 477 h 659"/>
                    <a:gd name="T58" fmla="*/ 1094 w 1263"/>
                    <a:gd name="T59" fmla="*/ 441 h 659"/>
                    <a:gd name="T60" fmla="*/ 1041 w 1263"/>
                    <a:gd name="T61" fmla="*/ 419 h 659"/>
                    <a:gd name="T62" fmla="*/ 1059 w 1263"/>
                    <a:gd name="T63" fmla="*/ 347 h 659"/>
                    <a:gd name="T64" fmla="*/ 970 w 1263"/>
                    <a:gd name="T65" fmla="*/ 310 h 659"/>
                    <a:gd name="T66" fmla="*/ 926 w 1263"/>
                    <a:gd name="T67" fmla="*/ 253 h 659"/>
                    <a:gd name="T68" fmla="*/ 838 w 1263"/>
                    <a:gd name="T69" fmla="*/ 195 h 659"/>
                    <a:gd name="T70" fmla="*/ 741 w 1263"/>
                    <a:gd name="T71" fmla="*/ 137 h 659"/>
                    <a:gd name="T72" fmla="*/ 688 w 1263"/>
                    <a:gd name="T73" fmla="*/ 122 h 659"/>
                    <a:gd name="T74" fmla="*/ 529 w 1263"/>
                    <a:gd name="T75" fmla="*/ 57 h 659"/>
                    <a:gd name="T76" fmla="*/ 450 w 1263"/>
                    <a:gd name="T77" fmla="*/ 14 h 659"/>
                    <a:gd name="T78" fmla="*/ 423 w 1263"/>
                    <a:gd name="T79" fmla="*/ 0 h 659"/>
                    <a:gd name="T80" fmla="*/ 308 w 1263"/>
                    <a:gd name="T81" fmla="*/ 36 h 659"/>
                    <a:gd name="T82" fmla="*/ 247 w 1263"/>
                    <a:gd name="T83" fmla="*/ 115 h 659"/>
                    <a:gd name="T84" fmla="*/ 202 w 1263"/>
                    <a:gd name="T85" fmla="*/ 10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63" h="659">
                      <a:moveTo>
                        <a:pt x="202" y="101"/>
                      </a:moveTo>
                      <a:cubicBezTo>
                        <a:pt x="180" y="50"/>
                        <a:pt x="202" y="61"/>
                        <a:pt x="158" y="50"/>
                      </a:cubicBezTo>
                      <a:cubicBezTo>
                        <a:pt x="136" y="61"/>
                        <a:pt x="114" y="108"/>
                        <a:pt x="114" y="108"/>
                      </a:cubicBezTo>
                      <a:cubicBezTo>
                        <a:pt x="52" y="90"/>
                        <a:pt x="83" y="75"/>
                        <a:pt x="0" y="86"/>
                      </a:cubicBezTo>
                      <a:cubicBezTo>
                        <a:pt x="8" y="119"/>
                        <a:pt x="8" y="133"/>
                        <a:pt x="44" y="151"/>
                      </a:cubicBezTo>
                      <a:cubicBezTo>
                        <a:pt x="52" y="177"/>
                        <a:pt x="61" y="198"/>
                        <a:pt x="70" y="224"/>
                      </a:cubicBezTo>
                      <a:cubicBezTo>
                        <a:pt x="105" y="213"/>
                        <a:pt x="119" y="206"/>
                        <a:pt x="105" y="173"/>
                      </a:cubicBezTo>
                      <a:cubicBezTo>
                        <a:pt x="114" y="169"/>
                        <a:pt x="123" y="155"/>
                        <a:pt x="132" y="159"/>
                      </a:cubicBezTo>
                      <a:cubicBezTo>
                        <a:pt x="211" y="173"/>
                        <a:pt x="158" y="188"/>
                        <a:pt x="211" y="202"/>
                      </a:cubicBezTo>
                      <a:cubicBezTo>
                        <a:pt x="326" y="235"/>
                        <a:pt x="207" y="202"/>
                        <a:pt x="308" y="224"/>
                      </a:cubicBezTo>
                      <a:cubicBezTo>
                        <a:pt x="339" y="231"/>
                        <a:pt x="388" y="260"/>
                        <a:pt x="388" y="260"/>
                      </a:cubicBezTo>
                      <a:cubicBezTo>
                        <a:pt x="423" y="303"/>
                        <a:pt x="450" y="314"/>
                        <a:pt x="467" y="368"/>
                      </a:cubicBezTo>
                      <a:cubicBezTo>
                        <a:pt x="463" y="394"/>
                        <a:pt x="467" y="415"/>
                        <a:pt x="458" y="441"/>
                      </a:cubicBezTo>
                      <a:cubicBezTo>
                        <a:pt x="454" y="455"/>
                        <a:pt x="414" y="477"/>
                        <a:pt x="432" y="484"/>
                      </a:cubicBezTo>
                      <a:cubicBezTo>
                        <a:pt x="467" y="495"/>
                        <a:pt x="538" y="462"/>
                        <a:pt x="538" y="462"/>
                      </a:cubicBezTo>
                      <a:cubicBezTo>
                        <a:pt x="573" y="473"/>
                        <a:pt x="586" y="488"/>
                        <a:pt x="617" y="506"/>
                      </a:cubicBezTo>
                      <a:cubicBezTo>
                        <a:pt x="648" y="524"/>
                        <a:pt x="701" y="524"/>
                        <a:pt x="741" y="535"/>
                      </a:cubicBezTo>
                      <a:cubicBezTo>
                        <a:pt x="750" y="531"/>
                        <a:pt x="763" y="535"/>
                        <a:pt x="767" y="527"/>
                      </a:cubicBezTo>
                      <a:cubicBezTo>
                        <a:pt x="776" y="513"/>
                        <a:pt x="723" y="491"/>
                        <a:pt x="741" y="484"/>
                      </a:cubicBezTo>
                      <a:cubicBezTo>
                        <a:pt x="759" y="477"/>
                        <a:pt x="772" y="488"/>
                        <a:pt x="785" y="491"/>
                      </a:cubicBezTo>
                      <a:cubicBezTo>
                        <a:pt x="803" y="473"/>
                        <a:pt x="820" y="426"/>
                        <a:pt x="820" y="426"/>
                      </a:cubicBezTo>
                      <a:cubicBezTo>
                        <a:pt x="833" y="430"/>
                        <a:pt x="878" y="433"/>
                        <a:pt x="891" y="441"/>
                      </a:cubicBezTo>
                      <a:cubicBezTo>
                        <a:pt x="904" y="449"/>
                        <a:pt x="944" y="470"/>
                        <a:pt x="944" y="470"/>
                      </a:cubicBezTo>
                      <a:cubicBezTo>
                        <a:pt x="988" y="524"/>
                        <a:pt x="1006" y="571"/>
                        <a:pt x="1076" y="607"/>
                      </a:cubicBezTo>
                      <a:cubicBezTo>
                        <a:pt x="1103" y="621"/>
                        <a:pt x="1156" y="643"/>
                        <a:pt x="1156" y="643"/>
                      </a:cubicBezTo>
                      <a:cubicBezTo>
                        <a:pt x="1169" y="643"/>
                        <a:pt x="1262" y="658"/>
                        <a:pt x="1253" y="614"/>
                      </a:cubicBezTo>
                      <a:cubicBezTo>
                        <a:pt x="1248" y="592"/>
                        <a:pt x="1182" y="578"/>
                        <a:pt x="1182" y="578"/>
                      </a:cubicBezTo>
                      <a:cubicBezTo>
                        <a:pt x="1151" y="542"/>
                        <a:pt x="1191" y="517"/>
                        <a:pt x="1129" y="498"/>
                      </a:cubicBezTo>
                      <a:cubicBezTo>
                        <a:pt x="1120" y="491"/>
                        <a:pt x="1107" y="488"/>
                        <a:pt x="1103" y="477"/>
                      </a:cubicBezTo>
                      <a:cubicBezTo>
                        <a:pt x="1099" y="466"/>
                        <a:pt x="1103" y="451"/>
                        <a:pt x="1094" y="441"/>
                      </a:cubicBezTo>
                      <a:cubicBezTo>
                        <a:pt x="1085" y="431"/>
                        <a:pt x="1059" y="426"/>
                        <a:pt x="1041" y="419"/>
                      </a:cubicBezTo>
                      <a:cubicBezTo>
                        <a:pt x="1014" y="386"/>
                        <a:pt x="1001" y="361"/>
                        <a:pt x="1059" y="347"/>
                      </a:cubicBezTo>
                      <a:cubicBezTo>
                        <a:pt x="1041" y="300"/>
                        <a:pt x="1041" y="303"/>
                        <a:pt x="970" y="310"/>
                      </a:cubicBezTo>
                      <a:cubicBezTo>
                        <a:pt x="922" y="296"/>
                        <a:pt x="917" y="296"/>
                        <a:pt x="926" y="253"/>
                      </a:cubicBezTo>
                      <a:cubicBezTo>
                        <a:pt x="913" y="216"/>
                        <a:pt x="878" y="206"/>
                        <a:pt x="838" y="195"/>
                      </a:cubicBezTo>
                      <a:cubicBezTo>
                        <a:pt x="798" y="162"/>
                        <a:pt x="798" y="151"/>
                        <a:pt x="741" y="137"/>
                      </a:cubicBezTo>
                      <a:cubicBezTo>
                        <a:pt x="723" y="133"/>
                        <a:pt x="688" y="122"/>
                        <a:pt x="688" y="122"/>
                      </a:cubicBezTo>
                      <a:cubicBezTo>
                        <a:pt x="644" y="86"/>
                        <a:pt x="591" y="75"/>
                        <a:pt x="529" y="57"/>
                      </a:cubicBezTo>
                      <a:cubicBezTo>
                        <a:pt x="498" y="50"/>
                        <a:pt x="476" y="28"/>
                        <a:pt x="450" y="14"/>
                      </a:cubicBezTo>
                      <a:cubicBezTo>
                        <a:pt x="441" y="10"/>
                        <a:pt x="423" y="0"/>
                        <a:pt x="423" y="0"/>
                      </a:cubicBezTo>
                      <a:cubicBezTo>
                        <a:pt x="366" y="7"/>
                        <a:pt x="348" y="3"/>
                        <a:pt x="308" y="36"/>
                      </a:cubicBezTo>
                      <a:cubicBezTo>
                        <a:pt x="295" y="68"/>
                        <a:pt x="277" y="97"/>
                        <a:pt x="247" y="115"/>
                      </a:cubicBezTo>
                      <a:cubicBezTo>
                        <a:pt x="216" y="108"/>
                        <a:pt x="229" y="112"/>
                        <a:pt x="202" y="10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8" name="Freeform 20">
                  <a:extLst>
                    <a:ext uri="{FF2B5EF4-FFF2-40B4-BE49-F238E27FC236}">
                      <a16:creationId xmlns:a16="http://schemas.microsoft.com/office/drawing/2014/main" id="{6F686AFA-9988-437A-A4F6-C0A98D88E19D}"/>
                    </a:ext>
                  </a:extLst>
                </p:cNvPr>
                <p:cNvSpPr>
                  <a:spLocks noChangeArrowheads="1"/>
                </p:cNvSpPr>
                <p:nvPr/>
              </p:nvSpPr>
              <p:spPr bwMode="auto">
                <a:xfrm>
                  <a:off x="2820" y="874"/>
                  <a:ext cx="78" cy="64"/>
                </a:xfrm>
                <a:custGeom>
                  <a:avLst/>
                  <a:gdLst>
                    <a:gd name="T0" fmla="*/ 4 w 345"/>
                    <a:gd name="T1" fmla="*/ 210 h 284"/>
                    <a:gd name="T2" fmla="*/ 119 w 345"/>
                    <a:gd name="T3" fmla="*/ 217 h 284"/>
                    <a:gd name="T4" fmla="*/ 199 w 345"/>
                    <a:gd name="T5" fmla="*/ 174 h 284"/>
                    <a:gd name="T6" fmla="*/ 252 w 345"/>
                    <a:gd name="T7" fmla="*/ 108 h 284"/>
                    <a:gd name="T8" fmla="*/ 190 w 345"/>
                    <a:gd name="T9" fmla="*/ 50 h 284"/>
                    <a:gd name="T10" fmla="*/ 190 w 345"/>
                    <a:gd name="T11" fmla="*/ 14 h 284"/>
                    <a:gd name="T12" fmla="*/ 313 w 345"/>
                    <a:gd name="T13" fmla="*/ 94 h 284"/>
                    <a:gd name="T14" fmla="*/ 295 w 345"/>
                    <a:gd name="T15" fmla="*/ 195 h 284"/>
                    <a:gd name="T16" fmla="*/ 145 w 345"/>
                    <a:gd name="T17" fmla="*/ 283 h 284"/>
                    <a:gd name="T18" fmla="*/ 39 w 345"/>
                    <a:gd name="T19" fmla="*/ 239 h 284"/>
                    <a:gd name="T20" fmla="*/ 13 w 345"/>
                    <a:gd name="T21" fmla="*/ 224 h 284"/>
                    <a:gd name="T22" fmla="*/ 4 w 345"/>
                    <a:gd name="T23" fmla="*/ 21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5" h="284">
                      <a:moveTo>
                        <a:pt x="4" y="210"/>
                      </a:moveTo>
                      <a:cubicBezTo>
                        <a:pt x="26" y="159"/>
                        <a:pt x="79" y="206"/>
                        <a:pt x="119" y="217"/>
                      </a:cubicBezTo>
                      <a:cubicBezTo>
                        <a:pt x="154" y="206"/>
                        <a:pt x="168" y="188"/>
                        <a:pt x="199" y="174"/>
                      </a:cubicBezTo>
                      <a:cubicBezTo>
                        <a:pt x="212" y="145"/>
                        <a:pt x="225" y="130"/>
                        <a:pt x="252" y="108"/>
                      </a:cubicBezTo>
                      <a:cubicBezTo>
                        <a:pt x="243" y="83"/>
                        <a:pt x="190" y="50"/>
                        <a:pt x="190" y="50"/>
                      </a:cubicBezTo>
                      <a:cubicBezTo>
                        <a:pt x="145" y="0"/>
                        <a:pt x="132" y="3"/>
                        <a:pt x="190" y="14"/>
                      </a:cubicBezTo>
                      <a:cubicBezTo>
                        <a:pt x="238" y="39"/>
                        <a:pt x="256" y="79"/>
                        <a:pt x="313" y="94"/>
                      </a:cubicBezTo>
                      <a:cubicBezTo>
                        <a:pt x="344" y="134"/>
                        <a:pt x="344" y="166"/>
                        <a:pt x="295" y="195"/>
                      </a:cubicBezTo>
                      <a:cubicBezTo>
                        <a:pt x="225" y="177"/>
                        <a:pt x="234" y="257"/>
                        <a:pt x="145" y="283"/>
                      </a:cubicBezTo>
                      <a:cubicBezTo>
                        <a:pt x="70" y="261"/>
                        <a:pt x="110" y="275"/>
                        <a:pt x="39" y="239"/>
                      </a:cubicBezTo>
                      <a:cubicBezTo>
                        <a:pt x="30" y="235"/>
                        <a:pt x="13" y="224"/>
                        <a:pt x="13" y="224"/>
                      </a:cubicBezTo>
                      <a:cubicBezTo>
                        <a:pt x="0" y="195"/>
                        <a:pt x="57" y="152"/>
                        <a:pt x="4" y="21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69" name="Freeform 21">
                  <a:extLst>
                    <a:ext uri="{FF2B5EF4-FFF2-40B4-BE49-F238E27FC236}">
                      <a16:creationId xmlns:a16="http://schemas.microsoft.com/office/drawing/2014/main" id="{7609E143-93C0-40C9-B2BA-8662EFE1D5FE}"/>
                    </a:ext>
                  </a:extLst>
                </p:cNvPr>
                <p:cNvSpPr>
                  <a:spLocks noChangeArrowheads="1"/>
                </p:cNvSpPr>
                <p:nvPr/>
              </p:nvSpPr>
              <p:spPr bwMode="auto">
                <a:xfrm>
                  <a:off x="2983" y="740"/>
                  <a:ext cx="19" cy="15"/>
                </a:xfrm>
                <a:custGeom>
                  <a:avLst/>
                  <a:gdLst>
                    <a:gd name="T0" fmla="*/ 14 w 85"/>
                    <a:gd name="T1" fmla="*/ 14 h 64"/>
                    <a:gd name="T2" fmla="*/ 14 w 85"/>
                    <a:gd name="T3" fmla="*/ 49 h 64"/>
                    <a:gd name="T4" fmla="*/ 14 w 85"/>
                    <a:gd name="T5" fmla="*/ 14 h 64"/>
                  </a:gdLst>
                  <a:ahLst/>
                  <a:cxnLst>
                    <a:cxn ang="0">
                      <a:pos x="T0" y="T1"/>
                    </a:cxn>
                    <a:cxn ang="0">
                      <a:pos x="T2" y="T3"/>
                    </a:cxn>
                    <a:cxn ang="0">
                      <a:pos x="T4" y="T5"/>
                    </a:cxn>
                  </a:cxnLst>
                  <a:rect l="0" t="0" r="r" b="b"/>
                  <a:pathLst>
                    <a:path w="85" h="64">
                      <a:moveTo>
                        <a:pt x="14" y="14"/>
                      </a:moveTo>
                      <a:cubicBezTo>
                        <a:pt x="84" y="24"/>
                        <a:pt x="79" y="63"/>
                        <a:pt x="14" y="49"/>
                      </a:cubicBezTo>
                      <a:cubicBezTo>
                        <a:pt x="0" y="21"/>
                        <a:pt x="34" y="0"/>
                        <a:pt x="1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0" name="Freeform 22">
                  <a:extLst>
                    <a:ext uri="{FF2B5EF4-FFF2-40B4-BE49-F238E27FC236}">
                      <a16:creationId xmlns:a16="http://schemas.microsoft.com/office/drawing/2014/main" id="{ABE9DFFD-84DD-4EC2-AEC6-B1ACFA6274A2}"/>
                    </a:ext>
                  </a:extLst>
                </p:cNvPr>
                <p:cNvSpPr>
                  <a:spLocks noChangeArrowheads="1"/>
                </p:cNvSpPr>
                <p:nvPr/>
              </p:nvSpPr>
              <p:spPr bwMode="auto">
                <a:xfrm>
                  <a:off x="3074" y="838"/>
                  <a:ext cx="27" cy="20"/>
                </a:xfrm>
                <a:custGeom>
                  <a:avLst/>
                  <a:gdLst>
                    <a:gd name="T0" fmla="*/ 35 w 117"/>
                    <a:gd name="T1" fmla="*/ 54 h 86"/>
                    <a:gd name="T2" fmla="*/ 62 w 117"/>
                    <a:gd name="T3" fmla="*/ 0 h 86"/>
                    <a:gd name="T4" fmla="*/ 62 w 117"/>
                    <a:gd name="T5" fmla="*/ 85 h 86"/>
                    <a:gd name="T6" fmla="*/ 35 w 117"/>
                    <a:gd name="T7" fmla="*/ 54 h 86"/>
                  </a:gdLst>
                  <a:ahLst/>
                  <a:cxnLst>
                    <a:cxn ang="0">
                      <a:pos x="T0" y="T1"/>
                    </a:cxn>
                    <a:cxn ang="0">
                      <a:pos x="T2" y="T3"/>
                    </a:cxn>
                    <a:cxn ang="0">
                      <a:pos x="T4" y="T5"/>
                    </a:cxn>
                    <a:cxn ang="0">
                      <a:pos x="T6" y="T7"/>
                    </a:cxn>
                  </a:cxnLst>
                  <a:rect l="0" t="0" r="r" b="b"/>
                  <a:pathLst>
                    <a:path w="117" h="86">
                      <a:moveTo>
                        <a:pt x="35" y="54"/>
                      </a:moveTo>
                      <a:cubicBezTo>
                        <a:pt x="22" y="23"/>
                        <a:pt x="22" y="11"/>
                        <a:pt x="62" y="0"/>
                      </a:cubicBezTo>
                      <a:cubicBezTo>
                        <a:pt x="116" y="15"/>
                        <a:pt x="102" y="61"/>
                        <a:pt x="62" y="85"/>
                      </a:cubicBezTo>
                      <a:cubicBezTo>
                        <a:pt x="0" y="65"/>
                        <a:pt x="58" y="11"/>
                        <a:pt x="35"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1" name="Freeform 23">
                  <a:extLst>
                    <a:ext uri="{FF2B5EF4-FFF2-40B4-BE49-F238E27FC236}">
                      <a16:creationId xmlns:a16="http://schemas.microsoft.com/office/drawing/2014/main" id="{2B28D9C6-626E-46FF-ADA4-9276797744C6}"/>
                    </a:ext>
                  </a:extLst>
                </p:cNvPr>
                <p:cNvSpPr>
                  <a:spLocks noChangeArrowheads="1"/>
                </p:cNvSpPr>
                <p:nvPr/>
              </p:nvSpPr>
              <p:spPr bwMode="auto">
                <a:xfrm>
                  <a:off x="2757" y="610"/>
                  <a:ext cx="20" cy="12"/>
                </a:xfrm>
                <a:custGeom>
                  <a:avLst/>
                  <a:gdLst>
                    <a:gd name="T0" fmla="*/ 29 w 86"/>
                    <a:gd name="T1" fmla="*/ 43 h 55"/>
                    <a:gd name="T2" fmla="*/ 72 w 86"/>
                    <a:gd name="T3" fmla="*/ 7 h 55"/>
                    <a:gd name="T4" fmla="*/ 38 w 86"/>
                    <a:gd name="T5" fmla="*/ 43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3"/>
                        <a:pt x="25" y="0"/>
                        <a:pt x="72" y="7"/>
                      </a:cubicBezTo>
                      <a:cubicBezTo>
                        <a:pt x="85" y="36"/>
                        <a:pt x="76" y="54"/>
                        <a:pt x="38" y="43"/>
                      </a:cubicBezTo>
                      <a:cubicBezTo>
                        <a:pt x="17" y="14"/>
                        <a:pt x="17" y="14"/>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2" name="Freeform 24">
                  <a:extLst>
                    <a:ext uri="{FF2B5EF4-FFF2-40B4-BE49-F238E27FC236}">
                      <a16:creationId xmlns:a16="http://schemas.microsoft.com/office/drawing/2014/main" id="{4A45611D-97B8-4BA7-B0A2-8802B450740B}"/>
                    </a:ext>
                  </a:extLst>
                </p:cNvPr>
                <p:cNvSpPr>
                  <a:spLocks noChangeArrowheads="1"/>
                </p:cNvSpPr>
                <p:nvPr/>
              </p:nvSpPr>
              <p:spPr bwMode="auto">
                <a:xfrm>
                  <a:off x="2591" y="720"/>
                  <a:ext cx="20" cy="12"/>
                </a:xfrm>
                <a:custGeom>
                  <a:avLst/>
                  <a:gdLst>
                    <a:gd name="T0" fmla="*/ 29 w 86"/>
                    <a:gd name="T1" fmla="*/ 43 h 55"/>
                    <a:gd name="T2" fmla="*/ 63 w 86"/>
                    <a:gd name="T3" fmla="*/ 7 h 55"/>
                    <a:gd name="T4" fmla="*/ 63 w 86"/>
                    <a:gd name="T5" fmla="*/ 50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7"/>
                        <a:pt x="12" y="0"/>
                        <a:pt x="63" y="7"/>
                      </a:cubicBezTo>
                      <a:cubicBezTo>
                        <a:pt x="68" y="14"/>
                        <a:pt x="85" y="43"/>
                        <a:pt x="63" y="50"/>
                      </a:cubicBezTo>
                      <a:cubicBezTo>
                        <a:pt x="51" y="54"/>
                        <a:pt x="29" y="43"/>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3" name="Freeform 25">
                  <a:extLst>
                    <a:ext uri="{FF2B5EF4-FFF2-40B4-BE49-F238E27FC236}">
                      <a16:creationId xmlns:a16="http://schemas.microsoft.com/office/drawing/2014/main" id="{F9C76BFB-19D5-4304-AB0B-267ABE15B3DD}"/>
                    </a:ext>
                  </a:extLst>
                </p:cNvPr>
                <p:cNvSpPr>
                  <a:spLocks noChangeArrowheads="1"/>
                </p:cNvSpPr>
                <p:nvPr/>
              </p:nvSpPr>
              <p:spPr bwMode="auto">
                <a:xfrm>
                  <a:off x="2417" y="688"/>
                  <a:ext cx="81" cy="66"/>
                </a:xfrm>
                <a:custGeom>
                  <a:avLst/>
                  <a:gdLst>
                    <a:gd name="T0" fmla="*/ 0 w 355"/>
                    <a:gd name="T1" fmla="*/ 182 h 293"/>
                    <a:gd name="T2" fmla="*/ 61 w 355"/>
                    <a:gd name="T3" fmla="*/ 87 h 293"/>
                    <a:gd name="T4" fmla="*/ 115 w 355"/>
                    <a:gd name="T5" fmla="*/ 73 h 293"/>
                    <a:gd name="T6" fmla="*/ 212 w 355"/>
                    <a:gd name="T7" fmla="*/ 65 h 293"/>
                    <a:gd name="T8" fmla="*/ 256 w 355"/>
                    <a:gd name="T9" fmla="*/ 0 h 293"/>
                    <a:gd name="T10" fmla="*/ 354 w 355"/>
                    <a:gd name="T11" fmla="*/ 146 h 293"/>
                    <a:gd name="T12" fmla="*/ 309 w 355"/>
                    <a:gd name="T13" fmla="*/ 204 h 293"/>
                    <a:gd name="T14" fmla="*/ 238 w 355"/>
                    <a:gd name="T15" fmla="*/ 226 h 293"/>
                    <a:gd name="T16" fmla="*/ 212 w 355"/>
                    <a:gd name="T17" fmla="*/ 292 h 293"/>
                    <a:gd name="T18" fmla="*/ 141 w 355"/>
                    <a:gd name="T19" fmla="*/ 248 h 293"/>
                    <a:gd name="T20" fmla="*/ 168 w 355"/>
                    <a:gd name="T21" fmla="*/ 189 h 293"/>
                    <a:gd name="T22" fmla="*/ 132 w 355"/>
                    <a:gd name="T23" fmla="*/ 102 h 293"/>
                    <a:gd name="T24" fmla="*/ 88 w 355"/>
                    <a:gd name="T25" fmla="*/ 175 h 293"/>
                    <a:gd name="T26" fmla="*/ 35 w 355"/>
                    <a:gd name="T27" fmla="*/ 204 h 293"/>
                    <a:gd name="T28" fmla="*/ 0 w 355"/>
                    <a:gd name="T29" fmla="*/ 18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5" h="293">
                      <a:moveTo>
                        <a:pt x="0" y="182"/>
                      </a:moveTo>
                      <a:cubicBezTo>
                        <a:pt x="4" y="171"/>
                        <a:pt x="53" y="91"/>
                        <a:pt x="61" y="87"/>
                      </a:cubicBezTo>
                      <a:cubicBezTo>
                        <a:pt x="75" y="80"/>
                        <a:pt x="115" y="73"/>
                        <a:pt x="115" y="73"/>
                      </a:cubicBezTo>
                      <a:cubicBezTo>
                        <a:pt x="150" y="83"/>
                        <a:pt x="177" y="76"/>
                        <a:pt x="212" y="65"/>
                      </a:cubicBezTo>
                      <a:cubicBezTo>
                        <a:pt x="230" y="43"/>
                        <a:pt x="238" y="21"/>
                        <a:pt x="256" y="0"/>
                      </a:cubicBezTo>
                      <a:cubicBezTo>
                        <a:pt x="309" y="14"/>
                        <a:pt x="336" y="102"/>
                        <a:pt x="354" y="146"/>
                      </a:cubicBezTo>
                      <a:cubicBezTo>
                        <a:pt x="331" y="197"/>
                        <a:pt x="354" y="182"/>
                        <a:pt x="309" y="204"/>
                      </a:cubicBezTo>
                      <a:cubicBezTo>
                        <a:pt x="269" y="193"/>
                        <a:pt x="261" y="197"/>
                        <a:pt x="238" y="226"/>
                      </a:cubicBezTo>
                      <a:cubicBezTo>
                        <a:pt x="252" y="259"/>
                        <a:pt x="247" y="273"/>
                        <a:pt x="212" y="292"/>
                      </a:cubicBezTo>
                      <a:cubicBezTo>
                        <a:pt x="177" y="281"/>
                        <a:pt x="172" y="262"/>
                        <a:pt x="141" y="248"/>
                      </a:cubicBezTo>
                      <a:cubicBezTo>
                        <a:pt x="115" y="215"/>
                        <a:pt x="132" y="208"/>
                        <a:pt x="168" y="189"/>
                      </a:cubicBezTo>
                      <a:cubicBezTo>
                        <a:pt x="181" y="153"/>
                        <a:pt x="172" y="124"/>
                        <a:pt x="132" y="102"/>
                      </a:cubicBezTo>
                      <a:cubicBezTo>
                        <a:pt x="88" y="113"/>
                        <a:pt x="132" y="146"/>
                        <a:pt x="88" y="175"/>
                      </a:cubicBezTo>
                      <a:cubicBezTo>
                        <a:pt x="70" y="186"/>
                        <a:pt x="35" y="204"/>
                        <a:pt x="35" y="204"/>
                      </a:cubicBezTo>
                      <a:cubicBezTo>
                        <a:pt x="8" y="182"/>
                        <a:pt x="22" y="182"/>
                        <a:pt x="0" y="18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4" name="Freeform 26">
                  <a:extLst>
                    <a:ext uri="{FF2B5EF4-FFF2-40B4-BE49-F238E27FC236}">
                      <a16:creationId xmlns:a16="http://schemas.microsoft.com/office/drawing/2014/main" id="{1F9D45D2-F34E-4016-AF06-FC92B6E9BDDF}"/>
                    </a:ext>
                  </a:extLst>
                </p:cNvPr>
                <p:cNvSpPr>
                  <a:spLocks noChangeArrowheads="1"/>
                </p:cNvSpPr>
                <p:nvPr/>
              </p:nvSpPr>
              <p:spPr bwMode="auto">
                <a:xfrm>
                  <a:off x="2382" y="549"/>
                  <a:ext cx="94" cy="142"/>
                </a:xfrm>
                <a:custGeom>
                  <a:avLst/>
                  <a:gdLst>
                    <a:gd name="T0" fmla="*/ 61 w 416"/>
                    <a:gd name="T1" fmla="*/ 345 h 628"/>
                    <a:gd name="T2" fmla="*/ 114 w 416"/>
                    <a:gd name="T3" fmla="*/ 461 h 628"/>
                    <a:gd name="T4" fmla="*/ 141 w 416"/>
                    <a:gd name="T5" fmla="*/ 389 h 628"/>
                    <a:gd name="T6" fmla="*/ 229 w 416"/>
                    <a:gd name="T7" fmla="*/ 360 h 628"/>
                    <a:gd name="T8" fmla="*/ 203 w 416"/>
                    <a:gd name="T9" fmla="*/ 446 h 628"/>
                    <a:gd name="T10" fmla="*/ 291 w 416"/>
                    <a:gd name="T11" fmla="*/ 454 h 628"/>
                    <a:gd name="T12" fmla="*/ 335 w 416"/>
                    <a:gd name="T13" fmla="*/ 511 h 628"/>
                    <a:gd name="T14" fmla="*/ 256 w 416"/>
                    <a:gd name="T15" fmla="*/ 533 h 628"/>
                    <a:gd name="T16" fmla="*/ 326 w 416"/>
                    <a:gd name="T17" fmla="*/ 627 h 628"/>
                    <a:gd name="T18" fmla="*/ 370 w 416"/>
                    <a:gd name="T19" fmla="*/ 554 h 628"/>
                    <a:gd name="T20" fmla="*/ 362 w 416"/>
                    <a:gd name="T21" fmla="*/ 403 h 628"/>
                    <a:gd name="T22" fmla="*/ 264 w 416"/>
                    <a:gd name="T23" fmla="*/ 381 h 628"/>
                    <a:gd name="T24" fmla="*/ 220 w 416"/>
                    <a:gd name="T25" fmla="*/ 295 h 628"/>
                    <a:gd name="T26" fmla="*/ 150 w 416"/>
                    <a:gd name="T27" fmla="*/ 295 h 628"/>
                    <a:gd name="T28" fmla="*/ 132 w 416"/>
                    <a:gd name="T29" fmla="*/ 252 h 628"/>
                    <a:gd name="T30" fmla="*/ 185 w 416"/>
                    <a:gd name="T31" fmla="*/ 151 h 628"/>
                    <a:gd name="T32" fmla="*/ 132 w 416"/>
                    <a:gd name="T33" fmla="*/ 0 h 628"/>
                    <a:gd name="T34" fmla="*/ 79 w 416"/>
                    <a:gd name="T35" fmla="*/ 79 h 628"/>
                    <a:gd name="T36" fmla="*/ 17 w 416"/>
                    <a:gd name="T37" fmla="*/ 165 h 628"/>
                    <a:gd name="T38" fmla="*/ 61 w 416"/>
                    <a:gd name="T39" fmla="*/ 273 h 628"/>
                    <a:gd name="T40" fmla="*/ 61 w 416"/>
                    <a:gd name="T41" fmla="*/ 34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28">
                      <a:moveTo>
                        <a:pt x="61" y="345"/>
                      </a:moveTo>
                      <a:cubicBezTo>
                        <a:pt x="48" y="392"/>
                        <a:pt x="66" y="432"/>
                        <a:pt x="114" y="461"/>
                      </a:cubicBezTo>
                      <a:cubicBezTo>
                        <a:pt x="150" y="432"/>
                        <a:pt x="154" y="428"/>
                        <a:pt x="141" y="389"/>
                      </a:cubicBezTo>
                      <a:cubicBezTo>
                        <a:pt x="154" y="331"/>
                        <a:pt x="172" y="331"/>
                        <a:pt x="229" y="360"/>
                      </a:cubicBezTo>
                      <a:cubicBezTo>
                        <a:pt x="260" y="396"/>
                        <a:pt x="216" y="410"/>
                        <a:pt x="203" y="446"/>
                      </a:cubicBezTo>
                      <a:cubicBezTo>
                        <a:pt x="220" y="493"/>
                        <a:pt x="251" y="464"/>
                        <a:pt x="291" y="454"/>
                      </a:cubicBezTo>
                      <a:cubicBezTo>
                        <a:pt x="339" y="464"/>
                        <a:pt x="348" y="472"/>
                        <a:pt x="335" y="511"/>
                      </a:cubicBezTo>
                      <a:cubicBezTo>
                        <a:pt x="295" y="500"/>
                        <a:pt x="286" y="508"/>
                        <a:pt x="256" y="533"/>
                      </a:cubicBezTo>
                      <a:cubicBezTo>
                        <a:pt x="264" y="576"/>
                        <a:pt x="273" y="612"/>
                        <a:pt x="326" y="627"/>
                      </a:cubicBezTo>
                      <a:cubicBezTo>
                        <a:pt x="339" y="594"/>
                        <a:pt x="326" y="565"/>
                        <a:pt x="370" y="554"/>
                      </a:cubicBezTo>
                      <a:cubicBezTo>
                        <a:pt x="401" y="515"/>
                        <a:pt x="415" y="439"/>
                        <a:pt x="362" y="403"/>
                      </a:cubicBezTo>
                      <a:cubicBezTo>
                        <a:pt x="339" y="389"/>
                        <a:pt x="291" y="389"/>
                        <a:pt x="264" y="381"/>
                      </a:cubicBezTo>
                      <a:cubicBezTo>
                        <a:pt x="286" y="331"/>
                        <a:pt x="291" y="313"/>
                        <a:pt x="220" y="295"/>
                      </a:cubicBezTo>
                      <a:cubicBezTo>
                        <a:pt x="211" y="295"/>
                        <a:pt x="163" y="309"/>
                        <a:pt x="150" y="295"/>
                      </a:cubicBezTo>
                      <a:cubicBezTo>
                        <a:pt x="141" y="284"/>
                        <a:pt x="132" y="252"/>
                        <a:pt x="132" y="252"/>
                      </a:cubicBezTo>
                      <a:cubicBezTo>
                        <a:pt x="141" y="194"/>
                        <a:pt x="141" y="187"/>
                        <a:pt x="185" y="151"/>
                      </a:cubicBezTo>
                      <a:cubicBezTo>
                        <a:pt x="181" y="108"/>
                        <a:pt x="198" y="18"/>
                        <a:pt x="132" y="0"/>
                      </a:cubicBezTo>
                      <a:cubicBezTo>
                        <a:pt x="61" y="14"/>
                        <a:pt x="70" y="14"/>
                        <a:pt x="79" y="79"/>
                      </a:cubicBezTo>
                      <a:cubicBezTo>
                        <a:pt x="70" y="140"/>
                        <a:pt x="66" y="126"/>
                        <a:pt x="17" y="165"/>
                      </a:cubicBezTo>
                      <a:cubicBezTo>
                        <a:pt x="0" y="212"/>
                        <a:pt x="22" y="241"/>
                        <a:pt x="61" y="273"/>
                      </a:cubicBezTo>
                      <a:cubicBezTo>
                        <a:pt x="66" y="288"/>
                        <a:pt x="75" y="335"/>
                        <a:pt x="61" y="3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5" name="Freeform 27">
                  <a:extLst>
                    <a:ext uri="{FF2B5EF4-FFF2-40B4-BE49-F238E27FC236}">
                      <a16:creationId xmlns:a16="http://schemas.microsoft.com/office/drawing/2014/main" id="{CC3343C4-49C5-4B9B-BD0A-D8DA770BE46A}"/>
                    </a:ext>
                  </a:extLst>
                </p:cNvPr>
                <p:cNvSpPr>
                  <a:spLocks noChangeArrowheads="1"/>
                </p:cNvSpPr>
                <p:nvPr/>
              </p:nvSpPr>
              <p:spPr bwMode="auto">
                <a:xfrm>
                  <a:off x="2415" y="652"/>
                  <a:ext cx="33" cy="41"/>
                </a:xfrm>
                <a:custGeom>
                  <a:avLst/>
                  <a:gdLst>
                    <a:gd name="T0" fmla="*/ 26 w 144"/>
                    <a:gd name="T1" fmla="*/ 87 h 183"/>
                    <a:gd name="T2" fmla="*/ 53 w 144"/>
                    <a:gd name="T3" fmla="*/ 0 h 183"/>
                    <a:gd name="T4" fmla="*/ 89 w 144"/>
                    <a:gd name="T5" fmla="*/ 58 h 183"/>
                    <a:gd name="T6" fmla="*/ 98 w 144"/>
                    <a:gd name="T7" fmla="*/ 87 h 183"/>
                    <a:gd name="T8" fmla="*/ 125 w 144"/>
                    <a:gd name="T9" fmla="*/ 94 h 183"/>
                    <a:gd name="T10" fmla="*/ 143 w 144"/>
                    <a:gd name="T11" fmla="*/ 138 h 183"/>
                    <a:gd name="T12" fmla="*/ 80 w 144"/>
                    <a:gd name="T13" fmla="*/ 182 h 183"/>
                    <a:gd name="T14" fmla="*/ 26 w 144"/>
                    <a:gd name="T15" fmla="*/ 87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83">
                      <a:moveTo>
                        <a:pt x="26" y="87"/>
                      </a:moveTo>
                      <a:cubicBezTo>
                        <a:pt x="0" y="54"/>
                        <a:pt x="13" y="21"/>
                        <a:pt x="53" y="0"/>
                      </a:cubicBezTo>
                      <a:cubicBezTo>
                        <a:pt x="102" y="10"/>
                        <a:pt x="102" y="18"/>
                        <a:pt x="89" y="58"/>
                      </a:cubicBezTo>
                      <a:cubicBezTo>
                        <a:pt x="93" y="69"/>
                        <a:pt x="89" y="80"/>
                        <a:pt x="98" y="87"/>
                      </a:cubicBezTo>
                      <a:cubicBezTo>
                        <a:pt x="107" y="94"/>
                        <a:pt x="120" y="87"/>
                        <a:pt x="125" y="94"/>
                      </a:cubicBezTo>
                      <a:cubicBezTo>
                        <a:pt x="134" y="105"/>
                        <a:pt x="143" y="138"/>
                        <a:pt x="143" y="138"/>
                      </a:cubicBezTo>
                      <a:cubicBezTo>
                        <a:pt x="129" y="167"/>
                        <a:pt x="116" y="171"/>
                        <a:pt x="80" y="182"/>
                      </a:cubicBezTo>
                      <a:cubicBezTo>
                        <a:pt x="53" y="149"/>
                        <a:pt x="80" y="87"/>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6" name="Freeform 28">
                  <a:extLst>
                    <a:ext uri="{FF2B5EF4-FFF2-40B4-BE49-F238E27FC236}">
                      <a16:creationId xmlns:a16="http://schemas.microsoft.com/office/drawing/2014/main" id="{C2F140FC-DB6C-4C4F-A5C8-0BAED4464BDB}"/>
                    </a:ext>
                  </a:extLst>
                </p:cNvPr>
                <p:cNvSpPr>
                  <a:spLocks noChangeArrowheads="1"/>
                </p:cNvSpPr>
                <p:nvPr/>
              </p:nvSpPr>
              <p:spPr bwMode="auto">
                <a:xfrm>
                  <a:off x="2349" y="662"/>
                  <a:ext cx="46" cy="41"/>
                </a:xfrm>
                <a:custGeom>
                  <a:avLst/>
                  <a:gdLst>
                    <a:gd name="T0" fmla="*/ 0 w 201"/>
                    <a:gd name="T1" fmla="*/ 160 h 183"/>
                    <a:gd name="T2" fmla="*/ 102 w 201"/>
                    <a:gd name="T3" fmla="*/ 72 h 183"/>
                    <a:gd name="T4" fmla="*/ 167 w 201"/>
                    <a:gd name="T5" fmla="*/ 0 h 183"/>
                    <a:gd name="T6" fmla="*/ 111 w 201"/>
                    <a:gd name="T7" fmla="*/ 101 h 183"/>
                    <a:gd name="T8" fmla="*/ 9 w 201"/>
                    <a:gd name="T9" fmla="*/ 182 h 183"/>
                    <a:gd name="T10" fmla="*/ 0 w 201"/>
                    <a:gd name="T11" fmla="*/ 160 h 183"/>
                  </a:gdLst>
                  <a:ahLst/>
                  <a:cxnLst>
                    <a:cxn ang="0">
                      <a:pos x="T0" y="T1"/>
                    </a:cxn>
                    <a:cxn ang="0">
                      <a:pos x="T2" y="T3"/>
                    </a:cxn>
                    <a:cxn ang="0">
                      <a:pos x="T4" y="T5"/>
                    </a:cxn>
                    <a:cxn ang="0">
                      <a:pos x="T6" y="T7"/>
                    </a:cxn>
                    <a:cxn ang="0">
                      <a:pos x="T8" y="T9"/>
                    </a:cxn>
                    <a:cxn ang="0">
                      <a:pos x="T10" y="T11"/>
                    </a:cxn>
                  </a:cxnLst>
                  <a:rect l="0" t="0" r="r" b="b"/>
                  <a:pathLst>
                    <a:path w="201" h="183">
                      <a:moveTo>
                        <a:pt x="0" y="160"/>
                      </a:moveTo>
                      <a:cubicBezTo>
                        <a:pt x="27" y="138"/>
                        <a:pt x="83" y="105"/>
                        <a:pt x="102" y="72"/>
                      </a:cubicBezTo>
                      <a:cubicBezTo>
                        <a:pt x="125" y="36"/>
                        <a:pt x="116" y="14"/>
                        <a:pt x="167" y="0"/>
                      </a:cubicBezTo>
                      <a:cubicBezTo>
                        <a:pt x="200" y="40"/>
                        <a:pt x="167" y="87"/>
                        <a:pt x="111" y="101"/>
                      </a:cubicBezTo>
                      <a:cubicBezTo>
                        <a:pt x="97" y="138"/>
                        <a:pt x="55" y="171"/>
                        <a:pt x="9" y="182"/>
                      </a:cubicBezTo>
                      <a:cubicBezTo>
                        <a:pt x="4" y="174"/>
                        <a:pt x="0" y="160"/>
                        <a:pt x="0" y="16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7" name="Freeform 29">
                  <a:extLst>
                    <a:ext uri="{FF2B5EF4-FFF2-40B4-BE49-F238E27FC236}">
                      <a16:creationId xmlns:a16="http://schemas.microsoft.com/office/drawing/2014/main" id="{9BDCBB26-D263-4933-B356-FA40AD69CA99}"/>
                    </a:ext>
                  </a:extLst>
                </p:cNvPr>
                <p:cNvSpPr>
                  <a:spLocks noChangeArrowheads="1"/>
                </p:cNvSpPr>
                <p:nvPr/>
              </p:nvSpPr>
              <p:spPr bwMode="auto">
                <a:xfrm>
                  <a:off x="4807" y="605"/>
                  <a:ext cx="701" cy="438"/>
                </a:xfrm>
                <a:custGeom>
                  <a:avLst/>
                  <a:gdLst>
                    <a:gd name="T0" fmla="*/ 137 w 3093"/>
                    <a:gd name="T1" fmla="*/ 1925 h 1933"/>
                    <a:gd name="T2" fmla="*/ 157 w 3093"/>
                    <a:gd name="T3" fmla="*/ 1718 h 1933"/>
                    <a:gd name="T4" fmla="*/ 144 w 3093"/>
                    <a:gd name="T5" fmla="*/ 1684 h 1933"/>
                    <a:gd name="T6" fmla="*/ 105 w 3093"/>
                    <a:gd name="T7" fmla="*/ 1498 h 1933"/>
                    <a:gd name="T8" fmla="*/ 26 w 3093"/>
                    <a:gd name="T9" fmla="*/ 1478 h 1933"/>
                    <a:gd name="T10" fmla="*/ 0 w 3093"/>
                    <a:gd name="T11" fmla="*/ 1313 h 1933"/>
                    <a:gd name="T12" fmla="*/ 78 w 3093"/>
                    <a:gd name="T13" fmla="*/ 1237 h 1933"/>
                    <a:gd name="T14" fmla="*/ 39 w 3093"/>
                    <a:gd name="T15" fmla="*/ 1134 h 1933"/>
                    <a:gd name="T16" fmla="*/ 13 w 3093"/>
                    <a:gd name="T17" fmla="*/ 1100 h 1933"/>
                    <a:gd name="T18" fmla="*/ 183 w 3093"/>
                    <a:gd name="T19" fmla="*/ 825 h 1933"/>
                    <a:gd name="T20" fmla="*/ 288 w 3093"/>
                    <a:gd name="T21" fmla="*/ 660 h 1933"/>
                    <a:gd name="T22" fmla="*/ 275 w 3093"/>
                    <a:gd name="T23" fmla="*/ 481 h 1933"/>
                    <a:gd name="T24" fmla="*/ 157 w 3093"/>
                    <a:gd name="T25" fmla="*/ 295 h 1933"/>
                    <a:gd name="T26" fmla="*/ 131 w 3093"/>
                    <a:gd name="T27" fmla="*/ 220 h 1933"/>
                    <a:gd name="T28" fmla="*/ 170 w 3093"/>
                    <a:gd name="T29" fmla="*/ 247 h 1933"/>
                    <a:gd name="T30" fmla="*/ 315 w 3093"/>
                    <a:gd name="T31" fmla="*/ 240 h 1933"/>
                    <a:gd name="T32" fmla="*/ 420 w 3093"/>
                    <a:gd name="T33" fmla="*/ 75 h 1933"/>
                    <a:gd name="T34" fmla="*/ 538 w 3093"/>
                    <a:gd name="T35" fmla="*/ 0 h 1933"/>
                    <a:gd name="T36" fmla="*/ 577 w 3093"/>
                    <a:gd name="T37" fmla="*/ 13 h 1933"/>
                    <a:gd name="T38" fmla="*/ 603 w 3093"/>
                    <a:gd name="T39" fmla="*/ 61 h 1933"/>
                    <a:gd name="T40" fmla="*/ 643 w 3093"/>
                    <a:gd name="T41" fmla="*/ 34 h 1933"/>
                    <a:gd name="T42" fmla="*/ 722 w 3093"/>
                    <a:gd name="T43" fmla="*/ 55 h 1933"/>
                    <a:gd name="T44" fmla="*/ 761 w 3093"/>
                    <a:gd name="T45" fmla="*/ 61 h 1933"/>
                    <a:gd name="T46" fmla="*/ 925 w 3093"/>
                    <a:gd name="T47" fmla="*/ 96 h 1933"/>
                    <a:gd name="T48" fmla="*/ 1017 w 3093"/>
                    <a:gd name="T49" fmla="*/ 165 h 1933"/>
                    <a:gd name="T50" fmla="*/ 1096 w 3093"/>
                    <a:gd name="T51" fmla="*/ 116 h 1933"/>
                    <a:gd name="T52" fmla="*/ 1135 w 3093"/>
                    <a:gd name="T53" fmla="*/ 96 h 1933"/>
                    <a:gd name="T54" fmla="*/ 1280 w 3093"/>
                    <a:gd name="T55" fmla="*/ 96 h 1933"/>
                    <a:gd name="T56" fmla="*/ 1385 w 3093"/>
                    <a:gd name="T57" fmla="*/ 220 h 1933"/>
                    <a:gd name="T58" fmla="*/ 1516 w 3093"/>
                    <a:gd name="T59" fmla="*/ 405 h 1933"/>
                    <a:gd name="T60" fmla="*/ 1608 w 3093"/>
                    <a:gd name="T61" fmla="*/ 481 h 1933"/>
                    <a:gd name="T62" fmla="*/ 1687 w 3093"/>
                    <a:gd name="T63" fmla="*/ 467 h 1933"/>
                    <a:gd name="T64" fmla="*/ 1772 w 3093"/>
                    <a:gd name="T65" fmla="*/ 446 h 1933"/>
                    <a:gd name="T66" fmla="*/ 1903 w 3093"/>
                    <a:gd name="T67" fmla="*/ 488 h 1933"/>
                    <a:gd name="T68" fmla="*/ 1969 w 3093"/>
                    <a:gd name="T69" fmla="*/ 556 h 1933"/>
                    <a:gd name="T70" fmla="*/ 2021 w 3093"/>
                    <a:gd name="T71" fmla="*/ 618 h 1933"/>
                    <a:gd name="T72" fmla="*/ 2087 w 3093"/>
                    <a:gd name="T73" fmla="*/ 763 h 1933"/>
                    <a:gd name="T74" fmla="*/ 2113 w 3093"/>
                    <a:gd name="T75" fmla="*/ 825 h 1933"/>
                    <a:gd name="T76" fmla="*/ 2126 w 3093"/>
                    <a:gd name="T77" fmla="*/ 859 h 1933"/>
                    <a:gd name="T78" fmla="*/ 2035 w 3093"/>
                    <a:gd name="T79" fmla="*/ 976 h 1933"/>
                    <a:gd name="T80" fmla="*/ 2113 w 3093"/>
                    <a:gd name="T81" fmla="*/ 969 h 1933"/>
                    <a:gd name="T82" fmla="*/ 2245 w 3093"/>
                    <a:gd name="T83" fmla="*/ 1065 h 1933"/>
                    <a:gd name="T84" fmla="*/ 2389 w 3093"/>
                    <a:gd name="T85" fmla="*/ 1079 h 1933"/>
                    <a:gd name="T86" fmla="*/ 2494 w 3093"/>
                    <a:gd name="T87" fmla="*/ 1155 h 1933"/>
                    <a:gd name="T88" fmla="*/ 2507 w 3093"/>
                    <a:gd name="T89" fmla="*/ 1182 h 1933"/>
                    <a:gd name="T90" fmla="*/ 2507 w 3093"/>
                    <a:gd name="T91" fmla="*/ 1210 h 1933"/>
                    <a:gd name="T92" fmla="*/ 2586 w 3093"/>
                    <a:gd name="T93" fmla="*/ 1182 h 1933"/>
                    <a:gd name="T94" fmla="*/ 2625 w 3093"/>
                    <a:gd name="T95" fmla="*/ 1175 h 1933"/>
                    <a:gd name="T96" fmla="*/ 2881 w 3093"/>
                    <a:gd name="T97" fmla="*/ 1271 h 1933"/>
                    <a:gd name="T98" fmla="*/ 2934 w 3093"/>
                    <a:gd name="T99" fmla="*/ 1368 h 1933"/>
                    <a:gd name="T100" fmla="*/ 3052 w 3093"/>
                    <a:gd name="T101" fmla="*/ 1381 h 1933"/>
                    <a:gd name="T102" fmla="*/ 3092 w 3093"/>
                    <a:gd name="T103" fmla="*/ 1478 h 1933"/>
                    <a:gd name="T104" fmla="*/ 2960 w 3093"/>
                    <a:gd name="T105" fmla="*/ 1773 h 1933"/>
                    <a:gd name="T106" fmla="*/ 2855 w 3093"/>
                    <a:gd name="T107" fmla="*/ 1932 h 1933"/>
                    <a:gd name="T108" fmla="*/ 137 w 3093"/>
                    <a:gd name="T109" fmla="*/ 1925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93" h="1933">
                      <a:moveTo>
                        <a:pt x="137" y="1925"/>
                      </a:moveTo>
                      <a:cubicBezTo>
                        <a:pt x="210" y="1932"/>
                        <a:pt x="164" y="1739"/>
                        <a:pt x="157" y="1718"/>
                      </a:cubicBezTo>
                      <a:cubicBezTo>
                        <a:pt x="150" y="1705"/>
                        <a:pt x="144" y="1684"/>
                        <a:pt x="144" y="1684"/>
                      </a:cubicBezTo>
                      <a:cubicBezTo>
                        <a:pt x="137" y="1670"/>
                        <a:pt x="131" y="1519"/>
                        <a:pt x="105" y="1498"/>
                      </a:cubicBezTo>
                      <a:cubicBezTo>
                        <a:pt x="85" y="1485"/>
                        <a:pt x="26" y="1478"/>
                        <a:pt x="26" y="1478"/>
                      </a:cubicBezTo>
                      <a:cubicBezTo>
                        <a:pt x="0" y="1423"/>
                        <a:pt x="19" y="1375"/>
                        <a:pt x="0" y="1313"/>
                      </a:cubicBezTo>
                      <a:cubicBezTo>
                        <a:pt x="13" y="1271"/>
                        <a:pt x="45" y="1278"/>
                        <a:pt x="78" y="1237"/>
                      </a:cubicBezTo>
                      <a:cubicBezTo>
                        <a:pt x="91" y="1182"/>
                        <a:pt x="91" y="1161"/>
                        <a:pt x="39" y="1134"/>
                      </a:cubicBezTo>
                      <a:cubicBezTo>
                        <a:pt x="26" y="1120"/>
                        <a:pt x="13" y="1113"/>
                        <a:pt x="13" y="1100"/>
                      </a:cubicBezTo>
                      <a:cubicBezTo>
                        <a:pt x="13" y="1031"/>
                        <a:pt x="105" y="845"/>
                        <a:pt x="183" y="825"/>
                      </a:cubicBezTo>
                      <a:cubicBezTo>
                        <a:pt x="210" y="763"/>
                        <a:pt x="262" y="721"/>
                        <a:pt x="288" y="660"/>
                      </a:cubicBezTo>
                      <a:cubicBezTo>
                        <a:pt x="256" y="570"/>
                        <a:pt x="249" y="584"/>
                        <a:pt x="275" y="481"/>
                      </a:cubicBezTo>
                      <a:cubicBezTo>
                        <a:pt x="249" y="412"/>
                        <a:pt x="223" y="330"/>
                        <a:pt x="157" y="295"/>
                      </a:cubicBezTo>
                      <a:cubicBezTo>
                        <a:pt x="118" y="247"/>
                        <a:pt x="65" y="254"/>
                        <a:pt x="131" y="220"/>
                      </a:cubicBezTo>
                      <a:cubicBezTo>
                        <a:pt x="177" y="233"/>
                        <a:pt x="170" y="220"/>
                        <a:pt x="170" y="247"/>
                      </a:cubicBezTo>
                      <a:cubicBezTo>
                        <a:pt x="223" y="281"/>
                        <a:pt x="256" y="268"/>
                        <a:pt x="315" y="240"/>
                      </a:cubicBezTo>
                      <a:cubicBezTo>
                        <a:pt x="295" y="151"/>
                        <a:pt x="315" y="96"/>
                        <a:pt x="420" y="75"/>
                      </a:cubicBezTo>
                      <a:cubicBezTo>
                        <a:pt x="466" y="55"/>
                        <a:pt x="492" y="20"/>
                        <a:pt x="538" y="0"/>
                      </a:cubicBezTo>
                      <a:cubicBezTo>
                        <a:pt x="551" y="6"/>
                        <a:pt x="577" y="0"/>
                        <a:pt x="577" y="13"/>
                      </a:cubicBezTo>
                      <a:cubicBezTo>
                        <a:pt x="590" y="82"/>
                        <a:pt x="492" y="89"/>
                        <a:pt x="603" y="61"/>
                      </a:cubicBezTo>
                      <a:cubicBezTo>
                        <a:pt x="617" y="55"/>
                        <a:pt x="630" y="34"/>
                        <a:pt x="643" y="34"/>
                      </a:cubicBezTo>
                      <a:cubicBezTo>
                        <a:pt x="669" y="27"/>
                        <a:pt x="695" y="48"/>
                        <a:pt x="722" y="55"/>
                      </a:cubicBezTo>
                      <a:cubicBezTo>
                        <a:pt x="735" y="55"/>
                        <a:pt x="761" y="61"/>
                        <a:pt x="761" y="61"/>
                      </a:cubicBezTo>
                      <a:cubicBezTo>
                        <a:pt x="800" y="110"/>
                        <a:pt x="846" y="89"/>
                        <a:pt x="925" y="96"/>
                      </a:cubicBezTo>
                      <a:cubicBezTo>
                        <a:pt x="938" y="144"/>
                        <a:pt x="965" y="151"/>
                        <a:pt x="1017" y="165"/>
                      </a:cubicBezTo>
                      <a:cubicBezTo>
                        <a:pt x="1043" y="151"/>
                        <a:pt x="1070" y="137"/>
                        <a:pt x="1096" y="116"/>
                      </a:cubicBezTo>
                      <a:cubicBezTo>
                        <a:pt x="1109" y="110"/>
                        <a:pt x="1135" y="96"/>
                        <a:pt x="1135" y="96"/>
                      </a:cubicBezTo>
                      <a:cubicBezTo>
                        <a:pt x="1280" y="178"/>
                        <a:pt x="1148" y="137"/>
                        <a:pt x="1280" y="96"/>
                      </a:cubicBezTo>
                      <a:cubicBezTo>
                        <a:pt x="1358" y="116"/>
                        <a:pt x="1319" y="178"/>
                        <a:pt x="1385" y="220"/>
                      </a:cubicBezTo>
                      <a:cubicBezTo>
                        <a:pt x="1404" y="261"/>
                        <a:pt x="1470" y="378"/>
                        <a:pt x="1516" y="405"/>
                      </a:cubicBezTo>
                      <a:cubicBezTo>
                        <a:pt x="1582" y="481"/>
                        <a:pt x="1542" y="460"/>
                        <a:pt x="1608" y="481"/>
                      </a:cubicBezTo>
                      <a:cubicBezTo>
                        <a:pt x="1634" y="474"/>
                        <a:pt x="1660" y="474"/>
                        <a:pt x="1687" y="467"/>
                      </a:cubicBezTo>
                      <a:cubicBezTo>
                        <a:pt x="1714" y="460"/>
                        <a:pt x="1772" y="446"/>
                        <a:pt x="1772" y="446"/>
                      </a:cubicBezTo>
                      <a:cubicBezTo>
                        <a:pt x="1825" y="453"/>
                        <a:pt x="1857" y="460"/>
                        <a:pt x="1903" y="488"/>
                      </a:cubicBezTo>
                      <a:cubicBezTo>
                        <a:pt x="1995" y="605"/>
                        <a:pt x="1851" y="426"/>
                        <a:pt x="1969" y="556"/>
                      </a:cubicBezTo>
                      <a:cubicBezTo>
                        <a:pt x="1982" y="577"/>
                        <a:pt x="2021" y="618"/>
                        <a:pt x="2021" y="618"/>
                      </a:cubicBezTo>
                      <a:cubicBezTo>
                        <a:pt x="2041" y="673"/>
                        <a:pt x="2067" y="708"/>
                        <a:pt x="2087" y="763"/>
                      </a:cubicBezTo>
                      <a:cubicBezTo>
                        <a:pt x="2094" y="783"/>
                        <a:pt x="2107" y="804"/>
                        <a:pt x="2113" y="825"/>
                      </a:cubicBezTo>
                      <a:cubicBezTo>
                        <a:pt x="2120" y="838"/>
                        <a:pt x="2126" y="859"/>
                        <a:pt x="2126" y="859"/>
                      </a:cubicBezTo>
                      <a:cubicBezTo>
                        <a:pt x="2107" y="907"/>
                        <a:pt x="2054" y="921"/>
                        <a:pt x="2035" y="976"/>
                      </a:cubicBezTo>
                      <a:cubicBezTo>
                        <a:pt x="2054" y="1038"/>
                        <a:pt x="2081" y="1003"/>
                        <a:pt x="2113" y="969"/>
                      </a:cubicBezTo>
                      <a:cubicBezTo>
                        <a:pt x="2238" y="983"/>
                        <a:pt x="2225" y="976"/>
                        <a:pt x="2245" y="1065"/>
                      </a:cubicBezTo>
                      <a:cubicBezTo>
                        <a:pt x="2304" y="1031"/>
                        <a:pt x="2330" y="1045"/>
                        <a:pt x="2389" y="1079"/>
                      </a:cubicBezTo>
                      <a:cubicBezTo>
                        <a:pt x="2422" y="1113"/>
                        <a:pt x="2442" y="1141"/>
                        <a:pt x="2494" y="1155"/>
                      </a:cubicBezTo>
                      <a:cubicBezTo>
                        <a:pt x="2501" y="1161"/>
                        <a:pt x="2514" y="1175"/>
                        <a:pt x="2507" y="1182"/>
                      </a:cubicBezTo>
                      <a:cubicBezTo>
                        <a:pt x="2494" y="1210"/>
                        <a:pt x="2415" y="1182"/>
                        <a:pt x="2507" y="1210"/>
                      </a:cubicBezTo>
                      <a:cubicBezTo>
                        <a:pt x="2533" y="1203"/>
                        <a:pt x="2560" y="1189"/>
                        <a:pt x="2586" y="1182"/>
                      </a:cubicBezTo>
                      <a:cubicBezTo>
                        <a:pt x="2599" y="1182"/>
                        <a:pt x="2625" y="1175"/>
                        <a:pt x="2625" y="1175"/>
                      </a:cubicBezTo>
                      <a:cubicBezTo>
                        <a:pt x="2711" y="1216"/>
                        <a:pt x="2803" y="1230"/>
                        <a:pt x="2881" y="1271"/>
                      </a:cubicBezTo>
                      <a:cubicBezTo>
                        <a:pt x="2895" y="1306"/>
                        <a:pt x="2921" y="1333"/>
                        <a:pt x="2934" y="1368"/>
                      </a:cubicBezTo>
                      <a:cubicBezTo>
                        <a:pt x="2973" y="1361"/>
                        <a:pt x="3019" y="1340"/>
                        <a:pt x="3052" y="1381"/>
                      </a:cubicBezTo>
                      <a:cubicBezTo>
                        <a:pt x="3072" y="1409"/>
                        <a:pt x="3092" y="1478"/>
                        <a:pt x="3092" y="1478"/>
                      </a:cubicBezTo>
                      <a:cubicBezTo>
                        <a:pt x="3072" y="1588"/>
                        <a:pt x="3078" y="1705"/>
                        <a:pt x="2960" y="1773"/>
                      </a:cubicBezTo>
                      <a:cubicBezTo>
                        <a:pt x="2934" y="1801"/>
                        <a:pt x="2868" y="1890"/>
                        <a:pt x="2855" y="1932"/>
                      </a:cubicBezTo>
                      <a:lnTo>
                        <a:pt x="137" y="1925"/>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8" name="Freeform 30">
                  <a:extLst>
                    <a:ext uri="{FF2B5EF4-FFF2-40B4-BE49-F238E27FC236}">
                      <a16:creationId xmlns:a16="http://schemas.microsoft.com/office/drawing/2014/main" id="{1749E809-E670-4811-B059-8D7EB6CFFBD2}"/>
                    </a:ext>
                  </a:extLst>
                </p:cNvPr>
                <p:cNvSpPr>
                  <a:spLocks noChangeArrowheads="1"/>
                </p:cNvSpPr>
                <p:nvPr/>
              </p:nvSpPr>
              <p:spPr bwMode="auto">
                <a:xfrm>
                  <a:off x="3871" y="2"/>
                  <a:ext cx="984" cy="692"/>
                </a:xfrm>
                <a:custGeom>
                  <a:avLst/>
                  <a:gdLst>
                    <a:gd name="T0" fmla="*/ 1790 w 4341"/>
                    <a:gd name="T1" fmla="*/ 21 h 3052"/>
                    <a:gd name="T2" fmla="*/ 2214 w 4341"/>
                    <a:gd name="T3" fmla="*/ 122 h 3052"/>
                    <a:gd name="T4" fmla="*/ 2425 w 4341"/>
                    <a:gd name="T5" fmla="*/ 137 h 3052"/>
                    <a:gd name="T6" fmla="*/ 2549 w 4341"/>
                    <a:gd name="T7" fmla="*/ 470 h 3052"/>
                    <a:gd name="T8" fmla="*/ 2584 w 4341"/>
                    <a:gd name="T9" fmla="*/ 325 h 3052"/>
                    <a:gd name="T10" fmla="*/ 2672 w 4341"/>
                    <a:gd name="T11" fmla="*/ 253 h 3052"/>
                    <a:gd name="T12" fmla="*/ 2831 w 4341"/>
                    <a:gd name="T13" fmla="*/ 455 h 3052"/>
                    <a:gd name="T14" fmla="*/ 3008 w 4341"/>
                    <a:gd name="T15" fmla="*/ 354 h 3052"/>
                    <a:gd name="T16" fmla="*/ 3113 w 4341"/>
                    <a:gd name="T17" fmla="*/ 311 h 3052"/>
                    <a:gd name="T18" fmla="*/ 3360 w 4341"/>
                    <a:gd name="T19" fmla="*/ 7 h 3052"/>
                    <a:gd name="T20" fmla="*/ 3519 w 4341"/>
                    <a:gd name="T21" fmla="*/ 253 h 3052"/>
                    <a:gd name="T22" fmla="*/ 3519 w 4341"/>
                    <a:gd name="T23" fmla="*/ 470 h 3052"/>
                    <a:gd name="T24" fmla="*/ 3484 w 4341"/>
                    <a:gd name="T25" fmla="*/ 571 h 3052"/>
                    <a:gd name="T26" fmla="*/ 3378 w 4341"/>
                    <a:gd name="T27" fmla="*/ 586 h 3052"/>
                    <a:gd name="T28" fmla="*/ 3360 w 4341"/>
                    <a:gd name="T29" fmla="*/ 672 h 3052"/>
                    <a:gd name="T30" fmla="*/ 3537 w 4341"/>
                    <a:gd name="T31" fmla="*/ 817 h 3052"/>
                    <a:gd name="T32" fmla="*/ 3466 w 4341"/>
                    <a:gd name="T33" fmla="*/ 1164 h 3052"/>
                    <a:gd name="T34" fmla="*/ 3660 w 4341"/>
                    <a:gd name="T35" fmla="*/ 1497 h 3052"/>
                    <a:gd name="T36" fmla="*/ 3766 w 4341"/>
                    <a:gd name="T37" fmla="*/ 1627 h 3052"/>
                    <a:gd name="T38" fmla="*/ 3660 w 4341"/>
                    <a:gd name="T39" fmla="*/ 1627 h 3052"/>
                    <a:gd name="T40" fmla="*/ 3290 w 4341"/>
                    <a:gd name="T41" fmla="*/ 1367 h 3052"/>
                    <a:gd name="T42" fmla="*/ 2990 w 4341"/>
                    <a:gd name="T43" fmla="*/ 1454 h 3052"/>
                    <a:gd name="T44" fmla="*/ 2602 w 4341"/>
                    <a:gd name="T45" fmla="*/ 1598 h 3052"/>
                    <a:gd name="T46" fmla="*/ 2831 w 4341"/>
                    <a:gd name="T47" fmla="*/ 2090 h 3052"/>
                    <a:gd name="T48" fmla="*/ 3131 w 4341"/>
                    <a:gd name="T49" fmla="*/ 2206 h 3052"/>
                    <a:gd name="T50" fmla="*/ 3254 w 4341"/>
                    <a:gd name="T51" fmla="*/ 1989 h 3052"/>
                    <a:gd name="T52" fmla="*/ 3413 w 4341"/>
                    <a:gd name="T53" fmla="*/ 2061 h 3052"/>
                    <a:gd name="T54" fmla="*/ 3378 w 4341"/>
                    <a:gd name="T55" fmla="*/ 2278 h 3052"/>
                    <a:gd name="T56" fmla="*/ 3537 w 4341"/>
                    <a:gd name="T57" fmla="*/ 2421 h 3052"/>
                    <a:gd name="T58" fmla="*/ 3696 w 4341"/>
                    <a:gd name="T59" fmla="*/ 2378 h 3052"/>
                    <a:gd name="T60" fmla="*/ 4066 w 4341"/>
                    <a:gd name="T61" fmla="*/ 2913 h 3052"/>
                    <a:gd name="T62" fmla="*/ 4154 w 4341"/>
                    <a:gd name="T63" fmla="*/ 2985 h 3052"/>
                    <a:gd name="T64" fmla="*/ 3854 w 4341"/>
                    <a:gd name="T65" fmla="*/ 2928 h 3052"/>
                    <a:gd name="T66" fmla="*/ 3660 w 4341"/>
                    <a:gd name="T67" fmla="*/ 2739 h 3052"/>
                    <a:gd name="T68" fmla="*/ 3431 w 4341"/>
                    <a:gd name="T69" fmla="*/ 2566 h 3052"/>
                    <a:gd name="T70" fmla="*/ 3096 w 4341"/>
                    <a:gd name="T71" fmla="*/ 2392 h 3052"/>
                    <a:gd name="T72" fmla="*/ 2708 w 4341"/>
                    <a:gd name="T73" fmla="*/ 2334 h 3052"/>
                    <a:gd name="T74" fmla="*/ 2231 w 4341"/>
                    <a:gd name="T75" fmla="*/ 2148 h 3052"/>
                    <a:gd name="T76" fmla="*/ 2037 w 4341"/>
                    <a:gd name="T77" fmla="*/ 1830 h 3052"/>
                    <a:gd name="T78" fmla="*/ 1896 w 4341"/>
                    <a:gd name="T79" fmla="*/ 1671 h 3052"/>
                    <a:gd name="T80" fmla="*/ 1684 w 4341"/>
                    <a:gd name="T81" fmla="*/ 1555 h 3052"/>
                    <a:gd name="T82" fmla="*/ 1508 w 4341"/>
                    <a:gd name="T83" fmla="*/ 1338 h 3052"/>
                    <a:gd name="T84" fmla="*/ 1561 w 4341"/>
                    <a:gd name="T85" fmla="*/ 1497 h 3052"/>
                    <a:gd name="T86" fmla="*/ 1843 w 4341"/>
                    <a:gd name="T87" fmla="*/ 1786 h 3052"/>
                    <a:gd name="T88" fmla="*/ 1861 w 4341"/>
                    <a:gd name="T89" fmla="*/ 1902 h 3052"/>
                    <a:gd name="T90" fmla="*/ 1737 w 4341"/>
                    <a:gd name="T91" fmla="*/ 1801 h 3052"/>
                    <a:gd name="T92" fmla="*/ 1561 w 4341"/>
                    <a:gd name="T93" fmla="*/ 1685 h 3052"/>
                    <a:gd name="T94" fmla="*/ 1384 w 4341"/>
                    <a:gd name="T95" fmla="*/ 1454 h 3052"/>
                    <a:gd name="T96" fmla="*/ 1173 w 4341"/>
                    <a:gd name="T97" fmla="*/ 1251 h 3052"/>
                    <a:gd name="T98" fmla="*/ 926 w 4341"/>
                    <a:gd name="T99" fmla="*/ 1135 h 3052"/>
                    <a:gd name="T100" fmla="*/ 679 w 4341"/>
                    <a:gd name="T101" fmla="*/ 860 h 3052"/>
                    <a:gd name="T102" fmla="*/ 291 w 4341"/>
                    <a:gd name="T103" fmla="*/ 238 h 3052"/>
                    <a:gd name="T104" fmla="*/ 149 w 4341"/>
                    <a:gd name="T105" fmla="*/ 137 h 3052"/>
                    <a:gd name="T106" fmla="*/ 202 w 4341"/>
                    <a:gd name="T107" fmla="*/ 79 h 3052"/>
                    <a:gd name="T108" fmla="*/ 449 w 4341"/>
                    <a:gd name="T109" fmla="*/ 25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41" h="3052">
                      <a:moveTo>
                        <a:pt x="361" y="137"/>
                      </a:moveTo>
                      <a:lnTo>
                        <a:pt x="1790" y="21"/>
                      </a:lnTo>
                      <a:cubicBezTo>
                        <a:pt x="2192" y="79"/>
                        <a:pt x="2050" y="0"/>
                        <a:pt x="2090" y="195"/>
                      </a:cubicBezTo>
                      <a:cubicBezTo>
                        <a:pt x="2170" y="173"/>
                        <a:pt x="2134" y="144"/>
                        <a:pt x="2214" y="122"/>
                      </a:cubicBezTo>
                      <a:cubicBezTo>
                        <a:pt x="2249" y="133"/>
                        <a:pt x="2280" y="166"/>
                        <a:pt x="2319" y="166"/>
                      </a:cubicBezTo>
                      <a:cubicBezTo>
                        <a:pt x="2358" y="166"/>
                        <a:pt x="2425" y="137"/>
                        <a:pt x="2425" y="137"/>
                      </a:cubicBezTo>
                      <a:cubicBezTo>
                        <a:pt x="2452" y="198"/>
                        <a:pt x="2434" y="217"/>
                        <a:pt x="2390" y="267"/>
                      </a:cubicBezTo>
                      <a:cubicBezTo>
                        <a:pt x="2447" y="412"/>
                        <a:pt x="2425" y="368"/>
                        <a:pt x="2549" y="470"/>
                      </a:cubicBezTo>
                      <a:cubicBezTo>
                        <a:pt x="2575" y="535"/>
                        <a:pt x="2602" y="535"/>
                        <a:pt x="2672" y="499"/>
                      </a:cubicBezTo>
                      <a:cubicBezTo>
                        <a:pt x="2646" y="430"/>
                        <a:pt x="2619" y="387"/>
                        <a:pt x="2584" y="325"/>
                      </a:cubicBezTo>
                      <a:cubicBezTo>
                        <a:pt x="2571" y="296"/>
                        <a:pt x="2549" y="238"/>
                        <a:pt x="2549" y="238"/>
                      </a:cubicBezTo>
                      <a:cubicBezTo>
                        <a:pt x="2580" y="159"/>
                        <a:pt x="2633" y="202"/>
                        <a:pt x="2672" y="253"/>
                      </a:cubicBezTo>
                      <a:cubicBezTo>
                        <a:pt x="2686" y="311"/>
                        <a:pt x="2681" y="423"/>
                        <a:pt x="2761" y="325"/>
                      </a:cubicBezTo>
                      <a:cubicBezTo>
                        <a:pt x="2858" y="350"/>
                        <a:pt x="2849" y="376"/>
                        <a:pt x="2831" y="455"/>
                      </a:cubicBezTo>
                      <a:cubicBezTo>
                        <a:pt x="2866" y="542"/>
                        <a:pt x="2933" y="510"/>
                        <a:pt x="3008" y="470"/>
                      </a:cubicBezTo>
                      <a:cubicBezTo>
                        <a:pt x="3038" y="390"/>
                        <a:pt x="2968" y="448"/>
                        <a:pt x="3008" y="354"/>
                      </a:cubicBezTo>
                      <a:cubicBezTo>
                        <a:pt x="3012" y="340"/>
                        <a:pt x="3043" y="347"/>
                        <a:pt x="3060" y="340"/>
                      </a:cubicBezTo>
                      <a:cubicBezTo>
                        <a:pt x="3077" y="333"/>
                        <a:pt x="3096" y="321"/>
                        <a:pt x="3113" y="311"/>
                      </a:cubicBezTo>
                      <a:cubicBezTo>
                        <a:pt x="3162" y="195"/>
                        <a:pt x="3034" y="195"/>
                        <a:pt x="3272" y="166"/>
                      </a:cubicBezTo>
                      <a:cubicBezTo>
                        <a:pt x="3299" y="97"/>
                        <a:pt x="3268" y="32"/>
                        <a:pt x="3360" y="7"/>
                      </a:cubicBezTo>
                      <a:cubicBezTo>
                        <a:pt x="3475" y="39"/>
                        <a:pt x="3427" y="137"/>
                        <a:pt x="3537" y="166"/>
                      </a:cubicBezTo>
                      <a:cubicBezTo>
                        <a:pt x="3665" y="130"/>
                        <a:pt x="3550" y="227"/>
                        <a:pt x="3519" y="253"/>
                      </a:cubicBezTo>
                      <a:cubicBezTo>
                        <a:pt x="3479" y="347"/>
                        <a:pt x="3471" y="347"/>
                        <a:pt x="3537" y="426"/>
                      </a:cubicBezTo>
                      <a:cubicBezTo>
                        <a:pt x="3532" y="441"/>
                        <a:pt x="3532" y="459"/>
                        <a:pt x="3519" y="470"/>
                      </a:cubicBezTo>
                      <a:cubicBezTo>
                        <a:pt x="3506" y="481"/>
                        <a:pt x="3457" y="466"/>
                        <a:pt x="3449" y="484"/>
                      </a:cubicBezTo>
                      <a:cubicBezTo>
                        <a:pt x="3440" y="513"/>
                        <a:pt x="3484" y="571"/>
                        <a:pt x="3484" y="571"/>
                      </a:cubicBezTo>
                      <a:cubicBezTo>
                        <a:pt x="3466" y="582"/>
                        <a:pt x="3453" y="596"/>
                        <a:pt x="3431" y="600"/>
                      </a:cubicBezTo>
                      <a:cubicBezTo>
                        <a:pt x="3409" y="604"/>
                        <a:pt x="3391" y="575"/>
                        <a:pt x="3378" y="586"/>
                      </a:cubicBezTo>
                      <a:cubicBezTo>
                        <a:pt x="3343" y="614"/>
                        <a:pt x="3501" y="658"/>
                        <a:pt x="3501" y="658"/>
                      </a:cubicBezTo>
                      <a:cubicBezTo>
                        <a:pt x="3546" y="763"/>
                        <a:pt x="3418" y="687"/>
                        <a:pt x="3360" y="672"/>
                      </a:cubicBezTo>
                      <a:cubicBezTo>
                        <a:pt x="3382" y="701"/>
                        <a:pt x="3409" y="730"/>
                        <a:pt x="3431" y="759"/>
                      </a:cubicBezTo>
                      <a:cubicBezTo>
                        <a:pt x="3453" y="788"/>
                        <a:pt x="3537" y="817"/>
                        <a:pt x="3537" y="817"/>
                      </a:cubicBezTo>
                      <a:cubicBezTo>
                        <a:pt x="3585" y="875"/>
                        <a:pt x="3546" y="886"/>
                        <a:pt x="3572" y="947"/>
                      </a:cubicBezTo>
                      <a:cubicBezTo>
                        <a:pt x="3541" y="1020"/>
                        <a:pt x="3497" y="1088"/>
                        <a:pt x="3466" y="1164"/>
                      </a:cubicBezTo>
                      <a:cubicBezTo>
                        <a:pt x="3453" y="1193"/>
                        <a:pt x="3431" y="1251"/>
                        <a:pt x="3431" y="1251"/>
                      </a:cubicBezTo>
                      <a:cubicBezTo>
                        <a:pt x="3462" y="1323"/>
                        <a:pt x="3603" y="1425"/>
                        <a:pt x="3660" y="1497"/>
                      </a:cubicBezTo>
                      <a:cubicBezTo>
                        <a:pt x="3682" y="1526"/>
                        <a:pt x="3709" y="1555"/>
                        <a:pt x="3731" y="1584"/>
                      </a:cubicBezTo>
                      <a:cubicBezTo>
                        <a:pt x="3744" y="1598"/>
                        <a:pt x="3766" y="1627"/>
                        <a:pt x="3766" y="1627"/>
                      </a:cubicBezTo>
                      <a:cubicBezTo>
                        <a:pt x="3762" y="1653"/>
                        <a:pt x="3771" y="1685"/>
                        <a:pt x="3748" y="1700"/>
                      </a:cubicBezTo>
                      <a:cubicBezTo>
                        <a:pt x="3722" y="1718"/>
                        <a:pt x="3665" y="1631"/>
                        <a:pt x="3660" y="1627"/>
                      </a:cubicBezTo>
                      <a:cubicBezTo>
                        <a:pt x="3576" y="1559"/>
                        <a:pt x="3479" y="1522"/>
                        <a:pt x="3413" y="1439"/>
                      </a:cubicBezTo>
                      <a:cubicBezTo>
                        <a:pt x="3391" y="1370"/>
                        <a:pt x="3378" y="1342"/>
                        <a:pt x="3290" y="1367"/>
                      </a:cubicBezTo>
                      <a:cubicBezTo>
                        <a:pt x="3162" y="1331"/>
                        <a:pt x="3219" y="1331"/>
                        <a:pt x="3113" y="1352"/>
                      </a:cubicBezTo>
                      <a:cubicBezTo>
                        <a:pt x="3034" y="1454"/>
                        <a:pt x="3082" y="1428"/>
                        <a:pt x="2990" y="1454"/>
                      </a:cubicBezTo>
                      <a:cubicBezTo>
                        <a:pt x="2884" y="1396"/>
                        <a:pt x="2866" y="1410"/>
                        <a:pt x="2725" y="1425"/>
                      </a:cubicBezTo>
                      <a:cubicBezTo>
                        <a:pt x="2677" y="1486"/>
                        <a:pt x="2650" y="1540"/>
                        <a:pt x="2602" y="1598"/>
                      </a:cubicBezTo>
                      <a:cubicBezTo>
                        <a:pt x="2646" y="1703"/>
                        <a:pt x="2615" y="1660"/>
                        <a:pt x="2672" y="1729"/>
                      </a:cubicBezTo>
                      <a:cubicBezTo>
                        <a:pt x="2615" y="1873"/>
                        <a:pt x="2743" y="1982"/>
                        <a:pt x="2831" y="2090"/>
                      </a:cubicBezTo>
                      <a:cubicBezTo>
                        <a:pt x="2871" y="2137"/>
                        <a:pt x="2871" y="2173"/>
                        <a:pt x="2937" y="2192"/>
                      </a:cubicBezTo>
                      <a:cubicBezTo>
                        <a:pt x="2999" y="2268"/>
                        <a:pt x="3047" y="2253"/>
                        <a:pt x="3131" y="2206"/>
                      </a:cubicBezTo>
                      <a:cubicBezTo>
                        <a:pt x="3215" y="2228"/>
                        <a:pt x="3215" y="2192"/>
                        <a:pt x="3237" y="2134"/>
                      </a:cubicBezTo>
                      <a:cubicBezTo>
                        <a:pt x="3241" y="2087"/>
                        <a:pt x="3224" y="2032"/>
                        <a:pt x="3254" y="1989"/>
                      </a:cubicBezTo>
                      <a:cubicBezTo>
                        <a:pt x="3272" y="1964"/>
                        <a:pt x="3360" y="1960"/>
                        <a:pt x="3360" y="1960"/>
                      </a:cubicBezTo>
                      <a:cubicBezTo>
                        <a:pt x="3453" y="1978"/>
                        <a:pt x="3466" y="1996"/>
                        <a:pt x="3413" y="2061"/>
                      </a:cubicBezTo>
                      <a:cubicBezTo>
                        <a:pt x="3435" y="2134"/>
                        <a:pt x="3484" y="2188"/>
                        <a:pt x="3396" y="2235"/>
                      </a:cubicBezTo>
                      <a:cubicBezTo>
                        <a:pt x="3391" y="2249"/>
                        <a:pt x="3369" y="2264"/>
                        <a:pt x="3378" y="2278"/>
                      </a:cubicBezTo>
                      <a:cubicBezTo>
                        <a:pt x="3387" y="2292"/>
                        <a:pt x="3418" y="2293"/>
                        <a:pt x="3431" y="2305"/>
                      </a:cubicBezTo>
                      <a:cubicBezTo>
                        <a:pt x="3475" y="2352"/>
                        <a:pt x="3466" y="2385"/>
                        <a:pt x="3537" y="2421"/>
                      </a:cubicBezTo>
                      <a:cubicBezTo>
                        <a:pt x="3572" y="2410"/>
                        <a:pt x="3607" y="2403"/>
                        <a:pt x="3643" y="2392"/>
                      </a:cubicBezTo>
                      <a:cubicBezTo>
                        <a:pt x="3660" y="2389"/>
                        <a:pt x="3696" y="2378"/>
                        <a:pt x="3696" y="2378"/>
                      </a:cubicBezTo>
                      <a:cubicBezTo>
                        <a:pt x="3779" y="2399"/>
                        <a:pt x="3810" y="2457"/>
                        <a:pt x="3837" y="2522"/>
                      </a:cubicBezTo>
                      <a:cubicBezTo>
                        <a:pt x="3788" y="2642"/>
                        <a:pt x="3912" y="2870"/>
                        <a:pt x="4066" y="2913"/>
                      </a:cubicBezTo>
                      <a:cubicBezTo>
                        <a:pt x="4137" y="2895"/>
                        <a:pt x="4150" y="2862"/>
                        <a:pt x="4225" y="2884"/>
                      </a:cubicBezTo>
                      <a:cubicBezTo>
                        <a:pt x="4340" y="3025"/>
                        <a:pt x="4093" y="2833"/>
                        <a:pt x="4154" y="2985"/>
                      </a:cubicBezTo>
                      <a:cubicBezTo>
                        <a:pt x="4128" y="3051"/>
                        <a:pt x="4101" y="3051"/>
                        <a:pt x="4031" y="3014"/>
                      </a:cubicBezTo>
                      <a:cubicBezTo>
                        <a:pt x="3982" y="2953"/>
                        <a:pt x="3925" y="2967"/>
                        <a:pt x="3854" y="2928"/>
                      </a:cubicBezTo>
                      <a:cubicBezTo>
                        <a:pt x="3753" y="2805"/>
                        <a:pt x="3890" y="2949"/>
                        <a:pt x="3766" y="2870"/>
                      </a:cubicBezTo>
                      <a:cubicBezTo>
                        <a:pt x="3718" y="2837"/>
                        <a:pt x="3704" y="2776"/>
                        <a:pt x="3660" y="2739"/>
                      </a:cubicBezTo>
                      <a:cubicBezTo>
                        <a:pt x="3634" y="2671"/>
                        <a:pt x="3603" y="2616"/>
                        <a:pt x="3519" y="2595"/>
                      </a:cubicBezTo>
                      <a:cubicBezTo>
                        <a:pt x="3488" y="2515"/>
                        <a:pt x="3528" y="2573"/>
                        <a:pt x="3431" y="2566"/>
                      </a:cubicBezTo>
                      <a:cubicBezTo>
                        <a:pt x="3382" y="2562"/>
                        <a:pt x="3290" y="2537"/>
                        <a:pt x="3290" y="2537"/>
                      </a:cubicBezTo>
                      <a:cubicBezTo>
                        <a:pt x="3215" y="2497"/>
                        <a:pt x="3175" y="2436"/>
                        <a:pt x="3096" y="2392"/>
                      </a:cubicBezTo>
                      <a:cubicBezTo>
                        <a:pt x="3060" y="2403"/>
                        <a:pt x="3030" y="2432"/>
                        <a:pt x="2990" y="2436"/>
                      </a:cubicBezTo>
                      <a:cubicBezTo>
                        <a:pt x="2897" y="2446"/>
                        <a:pt x="2778" y="2374"/>
                        <a:pt x="2708" y="2334"/>
                      </a:cubicBezTo>
                      <a:cubicBezTo>
                        <a:pt x="2646" y="2302"/>
                        <a:pt x="2558" y="2309"/>
                        <a:pt x="2496" y="2278"/>
                      </a:cubicBezTo>
                      <a:cubicBezTo>
                        <a:pt x="2408" y="2231"/>
                        <a:pt x="2315" y="2195"/>
                        <a:pt x="2231" y="2148"/>
                      </a:cubicBezTo>
                      <a:cubicBezTo>
                        <a:pt x="2262" y="2069"/>
                        <a:pt x="2244" y="1993"/>
                        <a:pt x="2161" y="1946"/>
                      </a:cubicBezTo>
                      <a:cubicBezTo>
                        <a:pt x="2139" y="1888"/>
                        <a:pt x="2099" y="1862"/>
                        <a:pt x="2037" y="1830"/>
                      </a:cubicBezTo>
                      <a:cubicBezTo>
                        <a:pt x="1945" y="1714"/>
                        <a:pt x="2068" y="1855"/>
                        <a:pt x="1949" y="1758"/>
                      </a:cubicBezTo>
                      <a:cubicBezTo>
                        <a:pt x="1923" y="1736"/>
                        <a:pt x="1923" y="1692"/>
                        <a:pt x="1896" y="1671"/>
                      </a:cubicBezTo>
                      <a:cubicBezTo>
                        <a:pt x="1883" y="1660"/>
                        <a:pt x="1861" y="1660"/>
                        <a:pt x="1843" y="1656"/>
                      </a:cubicBezTo>
                      <a:cubicBezTo>
                        <a:pt x="1795" y="1616"/>
                        <a:pt x="1684" y="1555"/>
                        <a:pt x="1684" y="1555"/>
                      </a:cubicBezTo>
                      <a:cubicBezTo>
                        <a:pt x="1636" y="1493"/>
                        <a:pt x="1578" y="1443"/>
                        <a:pt x="1526" y="1381"/>
                      </a:cubicBezTo>
                      <a:cubicBezTo>
                        <a:pt x="1517" y="1367"/>
                        <a:pt x="1521" y="1349"/>
                        <a:pt x="1508" y="1338"/>
                      </a:cubicBezTo>
                      <a:cubicBezTo>
                        <a:pt x="1495" y="1327"/>
                        <a:pt x="1473" y="1327"/>
                        <a:pt x="1455" y="1323"/>
                      </a:cubicBezTo>
                      <a:cubicBezTo>
                        <a:pt x="1420" y="1410"/>
                        <a:pt x="1508" y="1439"/>
                        <a:pt x="1561" y="1497"/>
                      </a:cubicBezTo>
                      <a:cubicBezTo>
                        <a:pt x="1623" y="1562"/>
                        <a:pt x="1640" y="1613"/>
                        <a:pt x="1720" y="1656"/>
                      </a:cubicBezTo>
                      <a:cubicBezTo>
                        <a:pt x="1803" y="1761"/>
                        <a:pt x="1759" y="1718"/>
                        <a:pt x="1843" y="1786"/>
                      </a:cubicBezTo>
                      <a:cubicBezTo>
                        <a:pt x="1865" y="1844"/>
                        <a:pt x="1887" y="1870"/>
                        <a:pt x="1949" y="1902"/>
                      </a:cubicBezTo>
                      <a:cubicBezTo>
                        <a:pt x="1984" y="1989"/>
                        <a:pt x="1905" y="1928"/>
                        <a:pt x="1861" y="1902"/>
                      </a:cubicBezTo>
                      <a:cubicBezTo>
                        <a:pt x="1759" y="1779"/>
                        <a:pt x="1896" y="1924"/>
                        <a:pt x="1773" y="1844"/>
                      </a:cubicBezTo>
                      <a:cubicBezTo>
                        <a:pt x="1755" y="1833"/>
                        <a:pt x="1750" y="1812"/>
                        <a:pt x="1737" y="1801"/>
                      </a:cubicBezTo>
                      <a:cubicBezTo>
                        <a:pt x="1724" y="1790"/>
                        <a:pt x="1702" y="1783"/>
                        <a:pt x="1684" y="1772"/>
                      </a:cubicBezTo>
                      <a:cubicBezTo>
                        <a:pt x="1662" y="1714"/>
                        <a:pt x="1631" y="1703"/>
                        <a:pt x="1561" y="1685"/>
                      </a:cubicBezTo>
                      <a:cubicBezTo>
                        <a:pt x="1517" y="1635"/>
                        <a:pt x="1499" y="1616"/>
                        <a:pt x="1526" y="1555"/>
                      </a:cubicBezTo>
                      <a:cubicBezTo>
                        <a:pt x="1490" y="1512"/>
                        <a:pt x="1384" y="1454"/>
                        <a:pt x="1384" y="1454"/>
                      </a:cubicBezTo>
                      <a:cubicBezTo>
                        <a:pt x="1349" y="1410"/>
                        <a:pt x="1314" y="1367"/>
                        <a:pt x="1279" y="1323"/>
                      </a:cubicBezTo>
                      <a:cubicBezTo>
                        <a:pt x="1252" y="1291"/>
                        <a:pt x="1204" y="1280"/>
                        <a:pt x="1173" y="1251"/>
                      </a:cubicBezTo>
                      <a:cubicBezTo>
                        <a:pt x="1159" y="1237"/>
                        <a:pt x="1155" y="1219"/>
                        <a:pt x="1137" y="1208"/>
                      </a:cubicBezTo>
                      <a:cubicBezTo>
                        <a:pt x="1071" y="1172"/>
                        <a:pt x="992" y="1172"/>
                        <a:pt x="926" y="1135"/>
                      </a:cubicBezTo>
                      <a:cubicBezTo>
                        <a:pt x="886" y="1085"/>
                        <a:pt x="855" y="1052"/>
                        <a:pt x="785" y="1034"/>
                      </a:cubicBezTo>
                      <a:cubicBezTo>
                        <a:pt x="705" y="940"/>
                        <a:pt x="846" y="893"/>
                        <a:pt x="679" y="860"/>
                      </a:cubicBezTo>
                      <a:cubicBezTo>
                        <a:pt x="489" y="756"/>
                        <a:pt x="467" y="538"/>
                        <a:pt x="396" y="368"/>
                      </a:cubicBezTo>
                      <a:cubicBezTo>
                        <a:pt x="379" y="325"/>
                        <a:pt x="335" y="264"/>
                        <a:pt x="291" y="238"/>
                      </a:cubicBezTo>
                      <a:cubicBezTo>
                        <a:pt x="255" y="217"/>
                        <a:pt x="185" y="180"/>
                        <a:pt x="185" y="180"/>
                      </a:cubicBezTo>
                      <a:cubicBezTo>
                        <a:pt x="172" y="166"/>
                        <a:pt x="167" y="148"/>
                        <a:pt x="149" y="137"/>
                      </a:cubicBezTo>
                      <a:cubicBezTo>
                        <a:pt x="119" y="122"/>
                        <a:pt x="44" y="108"/>
                        <a:pt x="44" y="108"/>
                      </a:cubicBezTo>
                      <a:cubicBezTo>
                        <a:pt x="0" y="3"/>
                        <a:pt x="136" y="61"/>
                        <a:pt x="202" y="79"/>
                      </a:cubicBezTo>
                      <a:cubicBezTo>
                        <a:pt x="286" y="184"/>
                        <a:pt x="269" y="148"/>
                        <a:pt x="379" y="209"/>
                      </a:cubicBezTo>
                      <a:cubicBezTo>
                        <a:pt x="414" y="253"/>
                        <a:pt x="414" y="336"/>
                        <a:pt x="449" y="253"/>
                      </a:cubicBezTo>
                      <a:cubicBezTo>
                        <a:pt x="419" y="177"/>
                        <a:pt x="361" y="224"/>
                        <a:pt x="361" y="13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79" name="Freeform 31">
                  <a:extLst>
                    <a:ext uri="{FF2B5EF4-FFF2-40B4-BE49-F238E27FC236}">
                      <a16:creationId xmlns:a16="http://schemas.microsoft.com/office/drawing/2014/main" id="{FA2EDEEE-EFA7-40D8-A272-3FE1E0C5A7CA}"/>
                    </a:ext>
                  </a:extLst>
                </p:cNvPr>
                <p:cNvSpPr>
                  <a:spLocks noChangeArrowheads="1"/>
                </p:cNvSpPr>
                <p:nvPr/>
              </p:nvSpPr>
              <p:spPr bwMode="auto">
                <a:xfrm>
                  <a:off x="3576" y="491"/>
                  <a:ext cx="36" cy="39"/>
                </a:xfrm>
                <a:custGeom>
                  <a:avLst/>
                  <a:gdLst>
                    <a:gd name="T0" fmla="*/ 26 w 160"/>
                    <a:gd name="T1" fmla="*/ 100 h 172"/>
                    <a:gd name="T2" fmla="*/ 44 w 160"/>
                    <a:gd name="T3" fmla="*/ 171 h 172"/>
                    <a:gd name="T4" fmla="*/ 26 w 160"/>
                    <a:gd name="T5" fmla="*/ 100 h 172"/>
                  </a:gdLst>
                  <a:ahLst/>
                  <a:cxnLst>
                    <a:cxn ang="0">
                      <a:pos x="T0" y="T1"/>
                    </a:cxn>
                    <a:cxn ang="0">
                      <a:pos x="T2" y="T3"/>
                    </a:cxn>
                    <a:cxn ang="0">
                      <a:pos x="T4" y="T5"/>
                    </a:cxn>
                  </a:cxnLst>
                  <a:rect l="0" t="0" r="r" b="b"/>
                  <a:pathLst>
                    <a:path w="160" h="172">
                      <a:moveTo>
                        <a:pt x="26" y="100"/>
                      </a:moveTo>
                      <a:cubicBezTo>
                        <a:pt x="110" y="0"/>
                        <a:pt x="159" y="109"/>
                        <a:pt x="44" y="171"/>
                      </a:cubicBezTo>
                      <a:cubicBezTo>
                        <a:pt x="0" y="120"/>
                        <a:pt x="0" y="142"/>
                        <a:pt x="26" y="10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0" name="Freeform 32">
                  <a:extLst>
                    <a:ext uri="{FF2B5EF4-FFF2-40B4-BE49-F238E27FC236}">
                      <a16:creationId xmlns:a16="http://schemas.microsoft.com/office/drawing/2014/main" id="{291B6B65-8150-48D5-8956-72F9DAF9A097}"/>
                    </a:ext>
                  </a:extLst>
                </p:cNvPr>
                <p:cNvSpPr>
                  <a:spLocks noChangeArrowheads="1"/>
                </p:cNvSpPr>
                <p:nvPr/>
              </p:nvSpPr>
              <p:spPr bwMode="auto">
                <a:xfrm>
                  <a:off x="3548" y="484"/>
                  <a:ext cx="39" cy="29"/>
                </a:xfrm>
                <a:custGeom>
                  <a:avLst/>
                  <a:gdLst>
                    <a:gd name="T0" fmla="*/ 0 w 170"/>
                    <a:gd name="T1" fmla="*/ 17 h 130"/>
                    <a:gd name="T2" fmla="*/ 56 w 170"/>
                    <a:gd name="T3" fmla="*/ 3 h 130"/>
                    <a:gd name="T4" fmla="*/ 169 w 170"/>
                    <a:gd name="T5" fmla="*/ 59 h 130"/>
                    <a:gd name="T6" fmla="*/ 37 w 170"/>
                    <a:gd name="T7" fmla="*/ 59 h 130"/>
                    <a:gd name="T8" fmla="*/ 0 w 170"/>
                    <a:gd name="T9" fmla="*/ 17 h 130"/>
                  </a:gdLst>
                  <a:ahLst/>
                  <a:cxnLst>
                    <a:cxn ang="0">
                      <a:pos x="T0" y="T1"/>
                    </a:cxn>
                    <a:cxn ang="0">
                      <a:pos x="T2" y="T3"/>
                    </a:cxn>
                    <a:cxn ang="0">
                      <a:pos x="T4" y="T5"/>
                    </a:cxn>
                    <a:cxn ang="0">
                      <a:pos x="T6" y="T7"/>
                    </a:cxn>
                    <a:cxn ang="0">
                      <a:pos x="T8" y="T9"/>
                    </a:cxn>
                  </a:cxnLst>
                  <a:rect l="0" t="0" r="r" b="b"/>
                  <a:pathLst>
                    <a:path w="170" h="130">
                      <a:moveTo>
                        <a:pt x="0" y="17"/>
                      </a:moveTo>
                      <a:cubicBezTo>
                        <a:pt x="18" y="13"/>
                        <a:pt x="37" y="0"/>
                        <a:pt x="56" y="3"/>
                      </a:cubicBezTo>
                      <a:cubicBezTo>
                        <a:pt x="98" y="13"/>
                        <a:pt x="169" y="59"/>
                        <a:pt x="169" y="59"/>
                      </a:cubicBezTo>
                      <a:cubicBezTo>
                        <a:pt x="136" y="129"/>
                        <a:pt x="103" y="90"/>
                        <a:pt x="37" y="59"/>
                      </a:cubicBezTo>
                      <a:cubicBezTo>
                        <a:pt x="23" y="45"/>
                        <a:pt x="0" y="17"/>
                        <a:pt x="0" y="1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1" name="Freeform 33">
                  <a:extLst>
                    <a:ext uri="{FF2B5EF4-FFF2-40B4-BE49-F238E27FC236}">
                      <a16:creationId xmlns:a16="http://schemas.microsoft.com/office/drawing/2014/main" id="{E198FE63-9A19-4336-A91E-DD0C01A4F1D0}"/>
                    </a:ext>
                  </a:extLst>
                </p:cNvPr>
                <p:cNvSpPr>
                  <a:spLocks noChangeArrowheads="1"/>
                </p:cNvSpPr>
                <p:nvPr/>
              </p:nvSpPr>
              <p:spPr bwMode="auto">
                <a:xfrm>
                  <a:off x="4685" y="403"/>
                  <a:ext cx="171" cy="82"/>
                </a:xfrm>
                <a:custGeom>
                  <a:avLst/>
                  <a:gdLst>
                    <a:gd name="T0" fmla="*/ 0 w 756"/>
                    <a:gd name="T1" fmla="*/ 183 h 360"/>
                    <a:gd name="T2" fmla="*/ 124 w 756"/>
                    <a:gd name="T3" fmla="*/ 93 h 360"/>
                    <a:gd name="T4" fmla="*/ 248 w 756"/>
                    <a:gd name="T5" fmla="*/ 78 h 360"/>
                    <a:gd name="T6" fmla="*/ 355 w 756"/>
                    <a:gd name="T7" fmla="*/ 33 h 360"/>
                    <a:gd name="T8" fmla="*/ 284 w 756"/>
                    <a:gd name="T9" fmla="*/ 93 h 360"/>
                    <a:gd name="T10" fmla="*/ 550 w 756"/>
                    <a:gd name="T11" fmla="*/ 183 h 360"/>
                    <a:gd name="T12" fmla="*/ 710 w 756"/>
                    <a:gd name="T13" fmla="*/ 243 h 360"/>
                    <a:gd name="T14" fmla="*/ 515 w 756"/>
                    <a:gd name="T15" fmla="*/ 287 h 360"/>
                    <a:gd name="T16" fmla="*/ 390 w 756"/>
                    <a:gd name="T17" fmla="*/ 213 h 360"/>
                    <a:gd name="T18" fmla="*/ 337 w 756"/>
                    <a:gd name="T19" fmla="*/ 198 h 360"/>
                    <a:gd name="T20" fmla="*/ 106 w 756"/>
                    <a:gd name="T21" fmla="*/ 153 h 360"/>
                    <a:gd name="T22" fmla="*/ 0 w 756"/>
                    <a:gd name="T23" fmla="*/ 18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6" h="360">
                      <a:moveTo>
                        <a:pt x="0" y="183"/>
                      </a:moveTo>
                      <a:cubicBezTo>
                        <a:pt x="22" y="123"/>
                        <a:pt x="53" y="112"/>
                        <a:pt x="124" y="93"/>
                      </a:cubicBezTo>
                      <a:cubicBezTo>
                        <a:pt x="88" y="0"/>
                        <a:pt x="186" y="59"/>
                        <a:pt x="248" y="78"/>
                      </a:cubicBezTo>
                      <a:cubicBezTo>
                        <a:pt x="248" y="78"/>
                        <a:pt x="341" y="22"/>
                        <a:pt x="355" y="33"/>
                      </a:cubicBezTo>
                      <a:cubicBezTo>
                        <a:pt x="377" y="52"/>
                        <a:pt x="315" y="86"/>
                        <a:pt x="284" y="93"/>
                      </a:cubicBezTo>
                      <a:cubicBezTo>
                        <a:pt x="364" y="138"/>
                        <a:pt x="457" y="157"/>
                        <a:pt x="550" y="183"/>
                      </a:cubicBezTo>
                      <a:cubicBezTo>
                        <a:pt x="604" y="198"/>
                        <a:pt x="710" y="243"/>
                        <a:pt x="710" y="243"/>
                      </a:cubicBezTo>
                      <a:cubicBezTo>
                        <a:pt x="755" y="359"/>
                        <a:pt x="595" y="310"/>
                        <a:pt x="515" y="287"/>
                      </a:cubicBezTo>
                      <a:cubicBezTo>
                        <a:pt x="484" y="213"/>
                        <a:pt x="515" y="246"/>
                        <a:pt x="390" y="213"/>
                      </a:cubicBezTo>
                      <a:cubicBezTo>
                        <a:pt x="373" y="209"/>
                        <a:pt x="337" y="198"/>
                        <a:pt x="337" y="198"/>
                      </a:cubicBezTo>
                      <a:cubicBezTo>
                        <a:pt x="253" y="127"/>
                        <a:pt x="235" y="138"/>
                        <a:pt x="106" y="153"/>
                      </a:cubicBezTo>
                      <a:cubicBezTo>
                        <a:pt x="39" y="190"/>
                        <a:pt x="75" y="183"/>
                        <a:pt x="0" y="18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2" name="Freeform 34">
                  <a:extLst>
                    <a:ext uri="{FF2B5EF4-FFF2-40B4-BE49-F238E27FC236}">
                      <a16:creationId xmlns:a16="http://schemas.microsoft.com/office/drawing/2014/main" id="{903380C5-BCA2-4FE8-A4AE-0731DDEE8F13}"/>
                    </a:ext>
                  </a:extLst>
                </p:cNvPr>
                <p:cNvSpPr>
                  <a:spLocks noChangeArrowheads="1"/>
                </p:cNvSpPr>
                <p:nvPr/>
              </p:nvSpPr>
              <p:spPr bwMode="auto">
                <a:xfrm>
                  <a:off x="4866" y="469"/>
                  <a:ext cx="139" cy="38"/>
                </a:xfrm>
                <a:custGeom>
                  <a:avLst/>
                  <a:gdLst>
                    <a:gd name="T0" fmla="*/ 0 w 611"/>
                    <a:gd name="T1" fmla="*/ 0 h 166"/>
                    <a:gd name="T2" fmla="*/ 229 w 611"/>
                    <a:gd name="T3" fmla="*/ 15 h 166"/>
                    <a:gd name="T4" fmla="*/ 388 w 611"/>
                    <a:gd name="T5" fmla="*/ 90 h 166"/>
                    <a:gd name="T6" fmla="*/ 495 w 611"/>
                    <a:gd name="T7" fmla="*/ 75 h 166"/>
                    <a:gd name="T8" fmla="*/ 477 w 611"/>
                    <a:gd name="T9" fmla="*/ 165 h 166"/>
                    <a:gd name="T10" fmla="*/ 282 w 611"/>
                    <a:gd name="T11" fmla="*/ 150 h 166"/>
                    <a:gd name="T12" fmla="*/ 0 w 611"/>
                    <a:gd name="T13" fmla="*/ 135 h 166"/>
                    <a:gd name="T14" fmla="*/ 123 w 611"/>
                    <a:gd name="T15" fmla="*/ 75 h 166"/>
                    <a:gd name="T16" fmla="*/ 0 w 611"/>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166">
                      <a:moveTo>
                        <a:pt x="0" y="0"/>
                      </a:moveTo>
                      <a:cubicBezTo>
                        <a:pt x="83" y="11"/>
                        <a:pt x="154" y="37"/>
                        <a:pt x="229" y="15"/>
                      </a:cubicBezTo>
                      <a:cubicBezTo>
                        <a:pt x="384" y="41"/>
                        <a:pt x="269" y="56"/>
                        <a:pt x="388" y="90"/>
                      </a:cubicBezTo>
                      <a:cubicBezTo>
                        <a:pt x="424" y="86"/>
                        <a:pt x="459" y="71"/>
                        <a:pt x="495" y="75"/>
                      </a:cubicBezTo>
                      <a:cubicBezTo>
                        <a:pt x="610" y="86"/>
                        <a:pt x="521" y="153"/>
                        <a:pt x="477" y="165"/>
                      </a:cubicBezTo>
                      <a:cubicBezTo>
                        <a:pt x="344" y="127"/>
                        <a:pt x="406" y="127"/>
                        <a:pt x="282" y="150"/>
                      </a:cubicBezTo>
                      <a:cubicBezTo>
                        <a:pt x="181" y="138"/>
                        <a:pt x="97" y="153"/>
                        <a:pt x="0" y="135"/>
                      </a:cubicBezTo>
                      <a:cubicBezTo>
                        <a:pt x="26" y="41"/>
                        <a:pt x="30" y="101"/>
                        <a:pt x="123" y="75"/>
                      </a:cubicBezTo>
                      <a:cubicBezTo>
                        <a:pt x="75" y="48"/>
                        <a:pt x="0" y="48"/>
                        <a:pt x="0"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3" name="Freeform 35">
                  <a:extLst>
                    <a:ext uri="{FF2B5EF4-FFF2-40B4-BE49-F238E27FC236}">
                      <a16:creationId xmlns:a16="http://schemas.microsoft.com/office/drawing/2014/main" id="{BEA96559-3B2E-4651-9058-3BF834F099A5}"/>
                    </a:ext>
                  </a:extLst>
                </p:cNvPr>
                <p:cNvSpPr>
                  <a:spLocks noChangeArrowheads="1"/>
                </p:cNvSpPr>
                <p:nvPr/>
              </p:nvSpPr>
              <p:spPr bwMode="auto">
                <a:xfrm>
                  <a:off x="4793" y="489"/>
                  <a:ext cx="56" cy="34"/>
                </a:xfrm>
                <a:custGeom>
                  <a:avLst/>
                  <a:gdLst>
                    <a:gd name="T0" fmla="*/ 73 w 249"/>
                    <a:gd name="T1" fmla="*/ 89 h 150"/>
                    <a:gd name="T2" fmla="*/ 160 w 249"/>
                    <a:gd name="T3" fmla="*/ 46 h 150"/>
                    <a:gd name="T4" fmla="*/ 73 w 249"/>
                    <a:gd name="T5" fmla="*/ 89 h 150"/>
                  </a:gdLst>
                  <a:ahLst/>
                  <a:cxnLst>
                    <a:cxn ang="0">
                      <a:pos x="T0" y="T1"/>
                    </a:cxn>
                    <a:cxn ang="0">
                      <a:pos x="T2" y="T3"/>
                    </a:cxn>
                    <a:cxn ang="0">
                      <a:pos x="T4" y="T5"/>
                    </a:cxn>
                  </a:cxnLst>
                  <a:rect l="0" t="0" r="r" b="b"/>
                  <a:pathLst>
                    <a:path w="249" h="150">
                      <a:moveTo>
                        <a:pt x="73" y="89"/>
                      </a:moveTo>
                      <a:cubicBezTo>
                        <a:pt x="0" y="0"/>
                        <a:pt x="91" y="32"/>
                        <a:pt x="160" y="46"/>
                      </a:cubicBezTo>
                      <a:cubicBezTo>
                        <a:pt x="248" y="149"/>
                        <a:pt x="130" y="89"/>
                        <a:pt x="73" y="8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4" name="Freeform 36">
                  <a:extLst>
                    <a:ext uri="{FF2B5EF4-FFF2-40B4-BE49-F238E27FC236}">
                      <a16:creationId xmlns:a16="http://schemas.microsoft.com/office/drawing/2014/main" id="{51565C0F-BB7D-401E-AFC4-F0EFD826B525}"/>
                    </a:ext>
                  </a:extLst>
                </p:cNvPr>
                <p:cNvSpPr>
                  <a:spLocks noChangeArrowheads="1"/>
                </p:cNvSpPr>
                <p:nvPr/>
              </p:nvSpPr>
              <p:spPr bwMode="auto">
                <a:xfrm>
                  <a:off x="4756" y="384"/>
                  <a:ext cx="37" cy="44"/>
                </a:xfrm>
                <a:custGeom>
                  <a:avLst/>
                  <a:gdLst>
                    <a:gd name="T0" fmla="*/ 79 w 165"/>
                    <a:gd name="T1" fmla="*/ 120 h 196"/>
                    <a:gd name="T2" fmla="*/ 79 w 165"/>
                    <a:gd name="T3" fmla="*/ 0 h 196"/>
                    <a:gd name="T4" fmla="*/ 79 w 165"/>
                    <a:gd name="T5" fmla="*/ 120 h 196"/>
                  </a:gdLst>
                  <a:ahLst/>
                  <a:cxnLst>
                    <a:cxn ang="0">
                      <a:pos x="T0" y="T1"/>
                    </a:cxn>
                    <a:cxn ang="0">
                      <a:pos x="T2" y="T3"/>
                    </a:cxn>
                    <a:cxn ang="0">
                      <a:pos x="T4" y="T5"/>
                    </a:cxn>
                  </a:cxnLst>
                  <a:rect l="0" t="0" r="r" b="b"/>
                  <a:pathLst>
                    <a:path w="165" h="196">
                      <a:moveTo>
                        <a:pt x="79" y="120"/>
                      </a:moveTo>
                      <a:cubicBezTo>
                        <a:pt x="54" y="52"/>
                        <a:pt x="0" y="48"/>
                        <a:pt x="79" y="0"/>
                      </a:cubicBezTo>
                      <a:cubicBezTo>
                        <a:pt x="96" y="18"/>
                        <a:pt x="164" y="195"/>
                        <a:pt x="79"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5" name="Freeform 37">
                  <a:extLst>
                    <a:ext uri="{FF2B5EF4-FFF2-40B4-BE49-F238E27FC236}">
                      <a16:creationId xmlns:a16="http://schemas.microsoft.com/office/drawing/2014/main" id="{E45AF772-E689-4870-9025-158F590A86FB}"/>
                    </a:ext>
                  </a:extLst>
                </p:cNvPr>
                <p:cNvSpPr>
                  <a:spLocks noChangeArrowheads="1"/>
                </p:cNvSpPr>
                <p:nvPr/>
              </p:nvSpPr>
              <p:spPr bwMode="auto">
                <a:xfrm>
                  <a:off x="5053" y="516"/>
                  <a:ext cx="45" cy="66"/>
                </a:xfrm>
                <a:custGeom>
                  <a:avLst/>
                  <a:gdLst>
                    <a:gd name="T0" fmla="*/ 18 w 200"/>
                    <a:gd name="T1" fmla="*/ 30 h 291"/>
                    <a:gd name="T2" fmla="*/ 90 w 200"/>
                    <a:gd name="T3" fmla="*/ 118 h 291"/>
                    <a:gd name="T4" fmla="*/ 108 w 200"/>
                    <a:gd name="T5" fmla="*/ 176 h 291"/>
                    <a:gd name="T6" fmla="*/ 162 w 200"/>
                    <a:gd name="T7" fmla="*/ 191 h 291"/>
                    <a:gd name="T8" fmla="*/ 108 w 200"/>
                    <a:gd name="T9" fmla="*/ 264 h 291"/>
                    <a:gd name="T10" fmla="*/ 0 w 200"/>
                    <a:gd name="T11" fmla="*/ 74 h 291"/>
                    <a:gd name="T12" fmla="*/ 18 w 200"/>
                    <a:gd name="T13" fmla="*/ 30 h 291"/>
                  </a:gdLst>
                  <a:ahLst/>
                  <a:cxnLst>
                    <a:cxn ang="0">
                      <a:pos x="T0" y="T1"/>
                    </a:cxn>
                    <a:cxn ang="0">
                      <a:pos x="T2" y="T3"/>
                    </a:cxn>
                    <a:cxn ang="0">
                      <a:pos x="T4" y="T5"/>
                    </a:cxn>
                    <a:cxn ang="0">
                      <a:pos x="T6" y="T7"/>
                    </a:cxn>
                    <a:cxn ang="0">
                      <a:pos x="T8" y="T9"/>
                    </a:cxn>
                    <a:cxn ang="0">
                      <a:pos x="T10" y="T11"/>
                    </a:cxn>
                    <a:cxn ang="0">
                      <a:pos x="T12" y="T13"/>
                    </a:cxn>
                  </a:cxnLst>
                  <a:rect l="0" t="0" r="r" b="b"/>
                  <a:pathLst>
                    <a:path w="200" h="291">
                      <a:moveTo>
                        <a:pt x="18" y="30"/>
                      </a:moveTo>
                      <a:cubicBezTo>
                        <a:pt x="40" y="60"/>
                        <a:pt x="81" y="85"/>
                        <a:pt x="90" y="118"/>
                      </a:cubicBezTo>
                      <a:cubicBezTo>
                        <a:pt x="94" y="136"/>
                        <a:pt x="94" y="162"/>
                        <a:pt x="108" y="176"/>
                      </a:cubicBezTo>
                      <a:cubicBezTo>
                        <a:pt x="122" y="190"/>
                        <a:pt x="144" y="187"/>
                        <a:pt x="162" y="191"/>
                      </a:cubicBezTo>
                      <a:cubicBezTo>
                        <a:pt x="185" y="246"/>
                        <a:pt x="199" y="290"/>
                        <a:pt x="108" y="264"/>
                      </a:cubicBezTo>
                      <a:cubicBezTo>
                        <a:pt x="85" y="198"/>
                        <a:pt x="49" y="133"/>
                        <a:pt x="0" y="74"/>
                      </a:cubicBezTo>
                      <a:cubicBezTo>
                        <a:pt x="18" y="14"/>
                        <a:pt x="18" y="0"/>
                        <a:pt x="18" y="3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6" name="Freeform 38">
                  <a:extLst>
                    <a:ext uri="{FF2B5EF4-FFF2-40B4-BE49-F238E27FC236}">
                      <a16:creationId xmlns:a16="http://schemas.microsoft.com/office/drawing/2014/main" id="{A66BE002-2447-48CB-A623-40B46F53CCE1}"/>
                    </a:ext>
                  </a:extLst>
                </p:cNvPr>
                <p:cNvSpPr>
                  <a:spLocks noChangeArrowheads="1"/>
                </p:cNvSpPr>
                <p:nvPr/>
              </p:nvSpPr>
              <p:spPr bwMode="auto">
                <a:xfrm>
                  <a:off x="4259" y="15"/>
                  <a:ext cx="481" cy="100"/>
                </a:xfrm>
                <a:custGeom>
                  <a:avLst/>
                  <a:gdLst>
                    <a:gd name="T0" fmla="*/ 1442 w 2119"/>
                    <a:gd name="T1" fmla="*/ 6 h 443"/>
                    <a:gd name="T2" fmla="*/ 1514 w 2119"/>
                    <a:gd name="T3" fmla="*/ 55 h 443"/>
                    <a:gd name="T4" fmla="*/ 1540 w 2119"/>
                    <a:gd name="T5" fmla="*/ 0 h 443"/>
                    <a:gd name="T6" fmla="*/ 1737 w 2119"/>
                    <a:gd name="T7" fmla="*/ 0 h 443"/>
                    <a:gd name="T8" fmla="*/ 1881 w 2119"/>
                    <a:gd name="T9" fmla="*/ 117 h 443"/>
                    <a:gd name="T10" fmla="*/ 2091 w 2119"/>
                    <a:gd name="T11" fmla="*/ 69 h 443"/>
                    <a:gd name="T12" fmla="*/ 2058 w 2119"/>
                    <a:gd name="T13" fmla="*/ 200 h 443"/>
                    <a:gd name="T14" fmla="*/ 1954 w 2119"/>
                    <a:gd name="T15" fmla="*/ 317 h 443"/>
                    <a:gd name="T16" fmla="*/ 1934 w 2119"/>
                    <a:gd name="T17" fmla="*/ 200 h 443"/>
                    <a:gd name="T18" fmla="*/ 1881 w 2119"/>
                    <a:gd name="T19" fmla="*/ 214 h 443"/>
                    <a:gd name="T20" fmla="*/ 1829 w 2119"/>
                    <a:gd name="T21" fmla="*/ 200 h 443"/>
                    <a:gd name="T22" fmla="*/ 1724 w 2119"/>
                    <a:gd name="T23" fmla="*/ 145 h 443"/>
                    <a:gd name="T24" fmla="*/ 1495 w 2119"/>
                    <a:gd name="T25" fmla="*/ 262 h 443"/>
                    <a:gd name="T26" fmla="*/ 1318 w 2119"/>
                    <a:gd name="T27" fmla="*/ 303 h 443"/>
                    <a:gd name="T28" fmla="*/ 1390 w 2119"/>
                    <a:gd name="T29" fmla="*/ 393 h 443"/>
                    <a:gd name="T30" fmla="*/ 1232 w 2119"/>
                    <a:gd name="T31" fmla="*/ 435 h 443"/>
                    <a:gd name="T32" fmla="*/ 1108 w 2119"/>
                    <a:gd name="T33" fmla="*/ 421 h 443"/>
                    <a:gd name="T34" fmla="*/ 1160 w 2119"/>
                    <a:gd name="T35" fmla="*/ 393 h 443"/>
                    <a:gd name="T36" fmla="*/ 1121 w 2119"/>
                    <a:gd name="T37" fmla="*/ 276 h 443"/>
                    <a:gd name="T38" fmla="*/ 1108 w 2119"/>
                    <a:gd name="T39" fmla="*/ 214 h 443"/>
                    <a:gd name="T40" fmla="*/ 1036 w 2119"/>
                    <a:gd name="T41" fmla="*/ 158 h 443"/>
                    <a:gd name="T42" fmla="*/ 931 w 2119"/>
                    <a:gd name="T43" fmla="*/ 186 h 443"/>
                    <a:gd name="T44" fmla="*/ 878 w 2119"/>
                    <a:gd name="T45" fmla="*/ 186 h 443"/>
                    <a:gd name="T46" fmla="*/ 806 w 2119"/>
                    <a:gd name="T47" fmla="*/ 172 h 443"/>
                    <a:gd name="T48" fmla="*/ 544 w 2119"/>
                    <a:gd name="T49" fmla="*/ 13 h 443"/>
                    <a:gd name="T50" fmla="*/ 386 w 2119"/>
                    <a:gd name="T51" fmla="*/ 96 h 443"/>
                    <a:gd name="T52" fmla="*/ 6 w 2119"/>
                    <a:gd name="T53" fmla="*/ 0 h 443"/>
                    <a:gd name="T54" fmla="*/ 1442 w 2119"/>
                    <a:gd name="T55" fmla="*/ 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9" h="443">
                      <a:moveTo>
                        <a:pt x="1442" y="6"/>
                      </a:moveTo>
                      <a:cubicBezTo>
                        <a:pt x="1409" y="82"/>
                        <a:pt x="1475" y="117"/>
                        <a:pt x="1514" y="55"/>
                      </a:cubicBezTo>
                      <a:cubicBezTo>
                        <a:pt x="1540" y="0"/>
                        <a:pt x="1501" y="48"/>
                        <a:pt x="1540" y="0"/>
                      </a:cubicBezTo>
                      <a:lnTo>
                        <a:pt x="1737" y="0"/>
                      </a:lnTo>
                      <a:cubicBezTo>
                        <a:pt x="1816" y="41"/>
                        <a:pt x="1809" y="75"/>
                        <a:pt x="1881" y="117"/>
                      </a:cubicBezTo>
                      <a:cubicBezTo>
                        <a:pt x="2019" y="75"/>
                        <a:pt x="1921" y="48"/>
                        <a:pt x="2091" y="69"/>
                      </a:cubicBezTo>
                      <a:cubicBezTo>
                        <a:pt x="2118" y="131"/>
                        <a:pt x="2104" y="151"/>
                        <a:pt x="2058" y="200"/>
                      </a:cubicBezTo>
                      <a:cubicBezTo>
                        <a:pt x="2045" y="269"/>
                        <a:pt x="2052" y="345"/>
                        <a:pt x="1954" y="317"/>
                      </a:cubicBezTo>
                      <a:cubicBezTo>
                        <a:pt x="1947" y="276"/>
                        <a:pt x="1954" y="234"/>
                        <a:pt x="1934" y="200"/>
                      </a:cubicBezTo>
                      <a:cubicBezTo>
                        <a:pt x="1927" y="186"/>
                        <a:pt x="1901" y="214"/>
                        <a:pt x="1881" y="214"/>
                      </a:cubicBezTo>
                      <a:cubicBezTo>
                        <a:pt x="1861" y="214"/>
                        <a:pt x="1849" y="207"/>
                        <a:pt x="1829" y="200"/>
                      </a:cubicBezTo>
                      <a:cubicBezTo>
                        <a:pt x="1796" y="186"/>
                        <a:pt x="1724" y="145"/>
                        <a:pt x="1724" y="145"/>
                      </a:cubicBezTo>
                      <a:cubicBezTo>
                        <a:pt x="1632" y="158"/>
                        <a:pt x="1580" y="214"/>
                        <a:pt x="1495" y="262"/>
                      </a:cubicBezTo>
                      <a:cubicBezTo>
                        <a:pt x="1442" y="283"/>
                        <a:pt x="1370" y="290"/>
                        <a:pt x="1318" y="303"/>
                      </a:cubicBezTo>
                      <a:cubicBezTo>
                        <a:pt x="1265" y="372"/>
                        <a:pt x="1311" y="366"/>
                        <a:pt x="1390" y="393"/>
                      </a:cubicBezTo>
                      <a:cubicBezTo>
                        <a:pt x="1311" y="428"/>
                        <a:pt x="1304" y="393"/>
                        <a:pt x="1232" y="435"/>
                      </a:cubicBezTo>
                      <a:cubicBezTo>
                        <a:pt x="1186" y="428"/>
                        <a:pt x="1140" y="442"/>
                        <a:pt x="1108" y="421"/>
                      </a:cubicBezTo>
                      <a:cubicBezTo>
                        <a:pt x="1088" y="407"/>
                        <a:pt x="1147" y="407"/>
                        <a:pt x="1160" y="393"/>
                      </a:cubicBezTo>
                      <a:cubicBezTo>
                        <a:pt x="1186" y="331"/>
                        <a:pt x="977" y="193"/>
                        <a:pt x="1121" y="276"/>
                      </a:cubicBezTo>
                      <a:cubicBezTo>
                        <a:pt x="1206" y="379"/>
                        <a:pt x="1206" y="248"/>
                        <a:pt x="1108" y="214"/>
                      </a:cubicBezTo>
                      <a:cubicBezTo>
                        <a:pt x="1095" y="186"/>
                        <a:pt x="1095" y="151"/>
                        <a:pt x="1036" y="158"/>
                      </a:cubicBezTo>
                      <a:cubicBezTo>
                        <a:pt x="1003" y="158"/>
                        <a:pt x="931" y="186"/>
                        <a:pt x="931" y="186"/>
                      </a:cubicBezTo>
                      <a:cubicBezTo>
                        <a:pt x="891" y="269"/>
                        <a:pt x="937" y="214"/>
                        <a:pt x="878" y="186"/>
                      </a:cubicBezTo>
                      <a:cubicBezTo>
                        <a:pt x="852" y="172"/>
                        <a:pt x="826" y="172"/>
                        <a:pt x="806" y="172"/>
                      </a:cubicBezTo>
                      <a:cubicBezTo>
                        <a:pt x="767" y="75"/>
                        <a:pt x="655" y="41"/>
                        <a:pt x="544" y="13"/>
                      </a:cubicBezTo>
                      <a:cubicBezTo>
                        <a:pt x="459" y="27"/>
                        <a:pt x="452" y="62"/>
                        <a:pt x="386" y="96"/>
                      </a:cubicBezTo>
                      <a:cubicBezTo>
                        <a:pt x="295" y="96"/>
                        <a:pt x="0" y="82"/>
                        <a:pt x="6" y="0"/>
                      </a:cubicBezTo>
                      <a:lnTo>
                        <a:pt x="1442" y="6"/>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7" name="Freeform 39">
                  <a:extLst>
                    <a:ext uri="{FF2B5EF4-FFF2-40B4-BE49-F238E27FC236}">
                      <a16:creationId xmlns:a16="http://schemas.microsoft.com/office/drawing/2014/main" id="{152944F9-0AEF-46EC-AB53-704C6F216ACF}"/>
                    </a:ext>
                  </a:extLst>
                </p:cNvPr>
                <p:cNvSpPr>
                  <a:spLocks noChangeArrowheads="1"/>
                </p:cNvSpPr>
                <p:nvPr/>
              </p:nvSpPr>
              <p:spPr bwMode="auto">
                <a:xfrm>
                  <a:off x="3826" y="12"/>
                  <a:ext cx="446" cy="49"/>
                </a:xfrm>
                <a:custGeom>
                  <a:avLst/>
                  <a:gdLst>
                    <a:gd name="T0" fmla="*/ 688 w 1968"/>
                    <a:gd name="T1" fmla="*/ 217 h 218"/>
                    <a:gd name="T2" fmla="*/ 196 w 1968"/>
                    <a:gd name="T3" fmla="*/ 7 h 218"/>
                    <a:gd name="T4" fmla="*/ 1869 w 1968"/>
                    <a:gd name="T5" fmla="*/ 0 h 218"/>
                    <a:gd name="T6" fmla="*/ 1941 w 1968"/>
                    <a:gd name="T7" fmla="*/ 98 h 218"/>
                    <a:gd name="T8" fmla="*/ 1731 w 1968"/>
                    <a:gd name="T9" fmla="*/ 112 h 218"/>
                    <a:gd name="T10" fmla="*/ 688 w 1968"/>
                    <a:gd name="T11" fmla="*/ 217 h 218"/>
                  </a:gdLst>
                  <a:ahLst/>
                  <a:cxnLst>
                    <a:cxn ang="0">
                      <a:pos x="T0" y="T1"/>
                    </a:cxn>
                    <a:cxn ang="0">
                      <a:pos x="T2" y="T3"/>
                    </a:cxn>
                    <a:cxn ang="0">
                      <a:pos x="T4" y="T5"/>
                    </a:cxn>
                    <a:cxn ang="0">
                      <a:pos x="T6" y="T7"/>
                    </a:cxn>
                    <a:cxn ang="0">
                      <a:pos x="T8" y="T9"/>
                    </a:cxn>
                    <a:cxn ang="0">
                      <a:pos x="T10" y="T11"/>
                    </a:cxn>
                  </a:cxnLst>
                  <a:rect l="0" t="0" r="r" b="b"/>
                  <a:pathLst>
                    <a:path w="1968" h="218">
                      <a:moveTo>
                        <a:pt x="688" y="217"/>
                      </a:moveTo>
                      <a:cubicBezTo>
                        <a:pt x="544" y="133"/>
                        <a:pt x="0" y="42"/>
                        <a:pt x="196" y="7"/>
                      </a:cubicBezTo>
                      <a:lnTo>
                        <a:pt x="1869" y="0"/>
                      </a:lnTo>
                      <a:cubicBezTo>
                        <a:pt x="1941" y="28"/>
                        <a:pt x="1967" y="35"/>
                        <a:pt x="1941" y="98"/>
                      </a:cubicBezTo>
                      <a:cubicBezTo>
                        <a:pt x="1869" y="77"/>
                        <a:pt x="1810" y="112"/>
                        <a:pt x="1731" y="112"/>
                      </a:cubicBezTo>
                      <a:lnTo>
                        <a:pt x="688" y="21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8" name="Freeform 40">
                  <a:extLst>
                    <a:ext uri="{FF2B5EF4-FFF2-40B4-BE49-F238E27FC236}">
                      <a16:creationId xmlns:a16="http://schemas.microsoft.com/office/drawing/2014/main" id="{FB4DADAB-9C02-4B07-92C4-1D9EF25D1FBB}"/>
                    </a:ext>
                  </a:extLst>
                </p:cNvPr>
                <p:cNvSpPr>
                  <a:spLocks noChangeArrowheads="1"/>
                </p:cNvSpPr>
                <p:nvPr/>
              </p:nvSpPr>
              <p:spPr bwMode="auto">
                <a:xfrm>
                  <a:off x="2853" y="83"/>
                  <a:ext cx="42" cy="26"/>
                </a:xfrm>
                <a:custGeom>
                  <a:avLst/>
                  <a:gdLst>
                    <a:gd name="T0" fmla="*/ 0 w 185"/>
                    <a:gd name="T1" fmla="*/ 96 h 113"/>
                    <a:gd name="T2" fmla="*/ 54 w 185"/>
                    <a:gd name="T3" fmla="*/ 112 h 113"/>
                    <a:gd name="T4" fmla="*/ 0 w 185"/>
                    <a:gd name="T5" fmla="*/ 96 h 113"/>
                  </a:gdLst>
                  <a:ahLst/>
                  <a:cxnLst>
                    <a:cxn ang="0">
                      <a:pos x="T0" y="T1"/>
                    </a:cxn>
                    <a:cxn ang="0">
                      <a:pos x="T2" y="T3"/>
                    </a:cxn>
                    <a:cxn ang="0">
                      <a:pos x="T4" y="T5"/>
                    </a:cxn>
                  </a:cxnLst>
                  <a:rect l="0" t="0" r="r" b="b"/>
                  <a:pathLst>
                    <a:path w="185" h="113">
                      <a:moveTo>
                        <a:pt x="0" y="96"/>
                      </a:moveTo>
                      <a:cubicBezTo>
                        <a:pt x="45" y="42"/>
                        <a:pt x="184" y="0"/>
                        <a:pt x="54" y="112"/>
                      </a:cubicBezTo>
                      <a:cubicBezTo>
                        <a:pt x="36" y="108"/>
                        <a:pt x="0" y="96"/>
                        <a:pt x="0" y="9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9" name="Freeform 41">
                  <a:extLst>
                    <a:ext uri="{FF2B5EF4-FFF2-40B4-BE49-F238E27FC236}">
                      <a16:creationId xmlns:a16="http://schemas.microsoft.com/office/drawing/2014/main" id="{4239FCC4-F611-4416-A946-CAEC89A772DC}"/>
                    </a:ext>
                  </a:extLst>
                </p:cNvPr>
                <p:cNvSpPr>
                  <a:spLocks noChangeArrowheads="1"/>
                </p:cNvSpPr>
                <p:nvPr/>
              </p:nvSpPr>
              <p:spPr bwMode="auto">
                <a:xfrm>
                  <a:off x="1704" y="12"/>
                  <a:ext cx="1023" cy="373"/>
                </a:xfrm>
                <a:custGeom>
                  <a:avLst/>
                  <a:gdLst>
                    <a:gd name="T0" fmla="*/ 754 w 4509"/>
                    <a:gd name="T1" fmla="*/ 10 h 1643"/>
                    <a:gd name="T2" fmla="*/ 4508 w 4509"/>
                    <a:gd name="T3" fmla="*/ 0 h 1643"/>
                    <a:gd name="T4" fmla="*/ 4301 w 4509"/>
                    <a:gd name="T5" fmla="*/ 583 h 1643"/>
                    <a:gd name="T6" fmla="*/ 4104 w 4509"/>
                    <a:gd name="T7" fmla="*/ 734 h 1643"/>
                    <a:gd name="T8" fmla="*/ 4053 w 4509"/>
                    <a:gd name="T9" fmla="*/ 756 h 1643"/>
                    <a:gd name="T10" fmla="*/ 3877 w 4509"/>
                    <a:gd name="T11" fmla="*/ 788 h 1643"/>
                    <a:gd name="T12" fmla="*/ 3732 w 4509"/>
                    <a:gd name="T13" fmla="*/ 950 h 1643"/>
                    <a:gd name="T14" fmla="*/ 3742 w 4509"/>
                    <a:gd name="T15" fmla="*/ 1069 h 1643"/>
                    <a:gd name="T16" fmla="*/ 3763 w 4509"/>
                    <a:gd name="T17" fmla="*/ 1155 h 1643"/>
                    <a:gd name="T18" fmla="*/ 3784 w 4509"/>
                    <a:gd name="T19" fmla="*/ 1220 h 1643"/>
                    <a:gd name="T20" fmla="*/ 3742 w 4509"/>
                    <a:gd name="T21" fmla="*/ 1317 h 1643"/>
                    <a:gd name="T22" fmla="*/ 3629 w 4509"/>
                    <a:gd name="T23" fmla="*/ 1296 h 1643"/>
                    <a:gd name="T24" fmla="*/ 3536 w 4509"/>
                    <a:gd name="T25" fmla="*/ 1393 h 1643"/>
                    <a:gd name="T26" fmla="*/ 3587 w 4509"/>
                    <a:gd name="T27" fmla="*/ 1134 h 1643"/>
                    <a:gd name="T28" fmla="*/ 3494 w 4509"/>
                    <a:gd name="T29" fmla="*/ 1080 h 1643"/>
                    <a:gd name="T30" fmla="*/ 3556 w 4509"/>
                    <a:gd name="T31" fmla="*/ 1004 h 1643"/>
                    <a:gd name="T32" fmla="*/ 3536 w 4509"/>
                    <a:gd name="T33" fmla="*/ 961 h 1643"/>
                    <a:gd name="T34" fmla="*/ 3308 w 4509"/>
                    <a:gd name="T35" fmla="*/ 1015 h 1643"/>
                    <a:gd name="T36" fmla="*/ 3277 w 4509"/>
                    <a:gd name="T37" fmla="*/ 918 h 1643"/>
                    <a:gd name="T38" fmla="*/ 3070 w 4509"/>
                    <a:gd name="T39" fmla="*/ 1015 h 1643"/>
                    <a:gd name="T40" fmla="*/ 3308 w 4509"/>
                    <a:gd name="T41" fmla="*/ 1112 h 1643"/>
                    <a:gd name="T42" fmla="*/ 3153 w 4509"/>
                    <a:gd name="T43" fmla="*/ 1263 h 1643"/>
                    <a:gd name="T44" fmla="*/ 3215 w 4509"/>
                    <a:gd name="T45" fmla="*/ 1361 h 1643"/>
                    <a:gd name="T46" fmla="*/ 3256 w 4509"/>
                    <a:gd name="T47" fmla="*/ 1490 h 1643"/>
                    <a:gd name="T48" fmla="*/ 3194 w 4509"/>
                    <a:gd name="T49" fmla="*/ 1501 h 1643"/>
                    <a:gd name="T50" fmla="*/ 3246 w 4509"/>
                    <a:gd name="T51" fmla="*/ 1555 h 1643"/>
                    <a:gd name="T52" fmla="*/ 3174 w 4509"/>
                    <a:gd name="T53" fmla="*/ 1642 h 1643"/>
                    <a:gd name="T54" fmla="*/ 0 w 4509"/>
                    <a:gd name="T55" fmla="*/ 1609 h 1643"/>
                    <a:gd name="T56" fmla="*/ 754 w 4509"/>
                    <a:gd name="T57" fmla="*/ 10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09" h="1643">
                      <a:moveTo>
                        <a:pt x="754" y="10"/>
                      </a:moveTo>
                      <a:lnTo>
                        <a:pt x="4508" y="0"/>
                      </a:lnTo>
                      <a:cubicBezTo>
                        <a:pt x="4445" y="162"/>
                        <a:pt x="4435" y="453"/>
                        <a:pt x="4301" y="583"/>
                      </a:cubicBezTo>
                      <a:cubicBezTo>
                        <a:pt x="4239" y="648"/>
                        <a:pt x="4187" y="680"/>
                        <a:pt x="4104" y="734"/>
                      </a:cubicBezTo>
                      <a:cubicBezTo>
                        <a:pt x="4094" y="745"/>
                        <a:pt x="4053" y="756"/>
                        <a:pt x="4053" y="756"/>
                      </a:cubicBezTo>
                      <a:cubicBezTo>
                        <a:pt x="3897" y="680"/>
                        <a:pt x="3980" y="734"/>
                        <a:pt x="3877" y="788"/>
                      </a:cubicBezTo>
                      <a:cubicBezTo>
                        <a:pt x="3835" y="885"/>
                        <a:pt x="3835" y="896"/>
                        <a:pt x="3732" y="950"/>
                      </a:cubicBezTo>
                      <a:cubicBezTo>
                        <a:pt x="3711" y="993"/>
                        <a:pt x="3763" y="1004"/>
                        <a:pt x="3742" y="1069"/>
                      </a:cubicBezTo>
                      <a:cubicBezTo>
                        <a:pt x="3753" y="1101"/>
                        <a:pt x="3763" y="1134"/>
                        <a:pt x="3763" y="1155"/>
                      </a:cubicBezTo>
                      <a:cubicBezTo>
                        <a:pt x="3773" y="1177"/>
                        <a:pt x="3784" y="1199"/>
                        <a:pt x="3784" y="1220"/>
                      </a:cubicBezTo>
                      <a:cubicBezTo>
                        <a:pt x="3773" y="1242"/>
                        <a:pt x="3763" y="1296"/>
                        <a:pt x="3742" y="1317"/>
                      </a:cubicBezTo>
                      <a:cubicBezTo>
                        <a:pt x="3711" y="1328"/>
                        <a:pt x="3660" y="1285"/>
                        <a:pt x="3629" y="1296"/>
                      </a:cubicBezTo>
                      <a:cubicBezTo>
                        <a:pt x="3587" y="1393"/>
                        <a:pt x="3639" y="1371"/>
                        <a:pt x="3536" y="1393"/>
                      </a:cubicBezTo>
                      <a:cubicBezTo>
                        <a:pt x="3515" y="1328"/>
                        <a:pt x="3567" y="1199"/>
                        <a:pt x="3587" y="1134"/>
                      </a:cubicBezTo>
                      <a:cubicBezTo>
                        <a:pt x="3587" y="1080"/>
                        <a:pt x="3494" y="1101"/>
                        <a:pt x="3494" y="1080"/>
                      </a:cubicBezTo>
                      <a:cubicBezTo>
                        <a:pt x="3494" y="1059"/>
                        <a:pt x="3556" y="1026"/>
                        <a:pt x="3556" y="1004"/>
                      </a:cubicBezTo>
                      <a:cubicBezTo>
                        <a:pt x="3556" y="993"/>
                        <a:pt x="3556" y="961"/>
                        <a:pt x="3536" y="961"/>
                      </a:cubicBezTo>
                      <a:cubicBezTo>
                        <a:pt x="3505" y="961"/>
                        <a:pt x="3349" y="1015"/>
                        <a:pt x="3308" y="1015"/>
                      </a:cubicBezTo>
                      <a:cubicBezTo>
                        <a:pt x="3277" y="929"/>
                        <a:pt x="3391" y="950"/>
                        <a:pt x="3277" y="918"/>
                      </a:cubicBezTo>
                      <a:cubicBezTo>
                        <a:pt x="3215" y="983"/>
                        <a:pt x="3163" y="1004"/>
                        <a:pt x="3070" y="1015"/>
                      </a:cubicBezTo>
                      <a:cubicBezTo>
                        <a:pt x="3101" y="1123"/>
                        <a:pt x="3174" y="1091"/>
                        <a:pt x="3308" y="1112"/>
                      </a:cubicBezTo>
                      <a:cubicBezTo>
                        <a:pt x="3287" y="1177"/>
                        <a:pt x="3215" y="1199"/>
                        <a:pt x="3153" y="1263"/>
                      </a:cubicBezTo>
                      <a:lnTo>
                        <a:pt x="3215" y="1361"/>
                      </a:lnTo>
                      <a:lnTo>
                        <a:pt x="3256" y="1490"/>
                      </a:lnTo>
                      <a:lnTo>
                        <a:pt x="3194" y="1501"/>
                      </a:lnTo>
                      <a:lnTo>
                        <a:pt x="3246" y="1555"/>
                      </a:lnTo>
                      <a:lnTo>
                        <a:pt x="3174" y="1642"/>
                      </a:lnTo>
                      <a:lnTo>
                        <a:pt x="0" y="1609"/>
                      </a:lnTo>
                      <a:lnTo>
                        <a:pt x="754" y="1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0" name="Freeform 42">
                  <a:extLst>
                    <a:ext uri="{FF2B5EF4-FFF2-40B4-BE49-F238E27FC236}">
                      <a16:creationId xmlns:a16="http://schemas.microsoft.com/office/drawing/2014/main" id="{412C11C6-61EF-47D3-9A0B-2E301AE5F263}"/>
                    </a:ext>
                  </a:extLst>
                </p:cNvPr>
                <p:cNvSpPr>
                  <a:spLocks noChangeArrowheads="1"/>
                </p:cNvSpPr>
                <p:nvPr/>
              </p:nvSpPr>
              <p:spPr bwMode="auto">
                <a:xfrm>
                  <a:off x="2720" y="0"/>
                  <a:ext cx="47" cy="134"/>
                </a:xfrm>
                <a:custGeom>
                  <a:avLst/>
                  <a:gdLst>
                    <a:gd name="T0" fmla="*/ 22 w 209"/>
                    <a:gd name="T1" fmla="*/ 559 h 593"/>
                    <a:gd name="T2" fmla="*/ 66 w 209"/>
                    <a:gd name="T3" fmla="*/ 387 h 593"/>
                    <a:gd name="T4" fmla="*/ 75 w 209"/>
                    <a:gd name="T5" fmla="*/ 243 h 593"/>
                    <a:gd name="T6" fmla="*/ 48 w 209"/>
                    <a:gd name="T7" fmla="*/ 143 h 593"/>
                    <a:gd name="T8" fmla="*/ 75 w 209"/>
                    <a:gd name="T9" fmla="*/ 43 h 593"/>
                    <a:gd name="T10" fmla="*/ 92 w 209"/>
                    <a:gd name="T11" fmla="*/ 0 h 593"/>
                    <a:gd name="T12" fmla="*/ 137 w 209"/>
                    <a:gd name="T13" fmla="*/ 107 h 593"/>
                    <a:gd name="T14" fmla="*/ 208 w 209"/>
                    <a:gd name="T15" fmla="*/ 351 h 593"/>
                    <a:gd name="T16" fmla="*/ 137 w 209"/>
                    <a:gd name="T17" fmla="*/ 387 h 593"/>
                    <a:gd name="T18" fmla="*/ 101 w 209"/>
                    <a:gd name="T19" fmla="*/ 452 h 593"/>
                    <a:gd name="T20" fmla="*/ 92 w 209"/>
                    <a:gd name="T21" fmla="*/ 473 h 593"/>
                    <a:gd name="T22" fmla="*/ 119 w 209"/>
                    <a:gd name="T23" fmla="*/ 480 h 593"/>
                    <a:gd name="T24" fmla="*/ 137 w 209"/>
                    <a:gd name="T25" fmla="*/ 523 h 593"/>
                    <a:gd name="T26" fmla="*/ 57 w 209"/>
                    <a:gd name="T27" fmla="*/ 531 h 593"/>
                    <a:gd name="T28" fmla="*/ 30 w 209"/>
                    <a:gd name="T29" fmla="*/ 574 h 593"/>
                    <a:gd name="T30" fmla="*/ 13 w 209"/>
                    <a:gd name="T31" fmla="*/ 552 h 593"/>
                    <a:gd name="T32" fmla="*/ 22 w 209"/>
                    <a:gd name="T33" fmla="*/ 55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593">
                      <a:moveTo>
                        <a:pt x="22" y="559"/>
                      </a:moveTo>
                      <a:cubicBezTo>
                        <a:pt x="0" y="505"/>
                        <a:pt x="4" y="423"/>
                        <a:pt x="66" y="387"/>
                      </a:cubicBezTo>
                      <a:cubicBezTo>
                        <a:pt x="70" y="340"/>
                        <a:pt x="75" y="290"/>
                        <a:pt x="75" y="243"/>
                      </a:cubicBezTo>
                      <a:cubicBezTo>
                        <a:pt x="75" y="208"/>
                        <a:pt x="48" y="143"/>
                        <a:pt x="48" y="143"/>
                      </a:cubicBezTo>
                      <a:cubicBezTo>
                        <a:pt x="61" y="71"/>
                        <a:pt x="48" y="104"/>
                        <a:pt x="75" y="43"/>
                      </a:cubicBezTo>
                      <a:cubicBezTo>
                        <a:pt x="79" y="28"/>
                        <a:pt x="92" y="0"/>
                        <a:pt x="92" y="0"/>
                      </a:cubicBezTo>
                      <a:cubicBezTo>
                        <a:pt x="168" y="21"/>
                        <a:pt x="146" y="25"/>
                        <a:pt x="137" y="107"/>
                      </a:cubicBezTo>
                      <a:cubicBezTo>
                        <a:pt x="168" y="186"/>
                        <a:pt x="177" y="272"/>
                        <a:pt x="208" y="351"/>
                      </a:cubicBezTo>
                      <a:cubicBezTo>
                        <a:pt x="194" y="416"/>
                        <a:pt x="199" y="405"/>
                        <a:pt x="137" y="387"/>
                      </a:cubicBezTo>
                      <a:cubicBezTo>
                        <a:pt x="110" y="423"/>
                        <a:pt x="123" y="401"/>
                        <a:pt x="101" y="452"/>
                      </a:cubicBezTo>
                      <a:cubicBezTo>
                        <a:pt x="97" y="459"/>
                        <a:pt x="92" y="473"/>
                        <a:pt x="92" y="473"/>
                      </a:cubicBezTo>
                      <a:cubicBezTo>
                        <a:pt x="101" y="477"/>
                        <a:pt x="115" y="473"/>
                        <a:pt x="119" y="480"/>
                      </a:cubicBezTo>
                      <a:cubicBezTo>
                        <a:pt x="128" y="491"/>
                        <a:pt x="137" y="523"/>
                        <a:pt x="137" y="523"/>
                      </a:cubicBezTo>
                      <a:cubicBezTo>
                        <a:pt x="119" y="592"/>
                        <a:pt x="101" y="556"/>
                        <a:pt x="57" y="531"/>
                      </a:cubicBezTo>
                      <a:cubicBezTo>
                        <a:pt x="48" y="545"/>
                        <a:pt x="48" y="574"/>
                        <a:pt x="30" y="574"/>
                      </a:cubicBezTo>
                      <a:cubicBezTo>
                        <a:pt x="22" y="574"/>
                        <a:pt x="17" y="559"/>
                        <a:pt x="13" y="552"/>
                      </a:cubicBezTo>
                      <a:cubicBezTo>
                        <a:pt x="9" y="545"/>
                        <a:pt x="17" y="556"/>
                        <a:pt x="22" y="55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1" name="Freeform 43">
                  <a:extLst>
                    <a:ext uri="{FF2B5EF4-FFF2-40B4-BE49-F238E27FC236}">
                      <a16:creationId xmlns:a16="http://schemas.microsoft.com/office/drawing/2014/main" id="{719901B7-0D60-43F5-AA65-51D9266401DA}"/>
                    </a:ext>
                  </a:extLst>
                </p:cNvPr>
                <p:cNvSpPr>
                  <a:spLocks noChangeArrowheads="1"/>
                </p:cNvSpPr>
                <p:nvPr/>
              </p:nvSpPr>
              <p:spPr bwMode="auto">
                <a:xfrm>
                  <a:off x="2701" y="103"/>
                  <a:ext cx="138" cy="85"/>
                </a:xfrm>
                <a:custGeom>
                  <a:avLst/>
                  <a:gdLst>
                    <a:gd name="T0" fmla="*/ 114 w 610"/>
                    <a:gd name="T1" fmla="*/ 220 h 373"/>
                    <a:gd name="T2" fmla="*/ 132 w 610"/>
                    <a:gd name="T3" fmla="*/ 155 h 373"/>
                    <a:gd name="T4" fmla="*/ 220 w 610"/>
                    <a:gd name="T5" fmla="*/ 119 h 373"/>
                    <a:gd name="T6" fmla="*/ 238 w 610"/>
                    <a:gd name="T7" fmla="*/ 162 h 373"/>
                    <a:gd name="T8" fmla="*/ 291 w 610"/>
                    <a:gd name="T9" fmla="*/ 176 h 373"/>
                    <a:gd name="T10" fmla="*/ 353 w 610"/>
                    <a:gd name="T11" fmla="*/ 198 h 373"/>
                    <a:gd name="T12" fmla="*/ 511 w 610"/>
                    <a:gd name="T13" fmla="*/ 119 h 373"/>
                    <a:gd name="T14" fmla="*/ 573 w 610"/>
                    <a:gd name="T15" fmla="*/ 61 h 373"/>
                    <a:gd name="T16" fmla="*/ 609 w 610"/>
                    <a:gd name="T17" fmla="*/ 39 h 373"/>
                    <a:gd name="T18" fmla="*/ 467 w 610"/>
                    <a:gd name="T19" fmla="*/ 176 h 373"/>
                    <a:gd name="T20" fmla="*/ 370 w 610"/>
                    <a:gd name="T21" fmla="*/ 241 h 373"/>
                    <a:gd name="T22" fmla="*/ 291 w 610"/>
                    <a:gd name="T23" fmla="*/ 292 h 373"/>
                    <a:gd name="T24" fmla="*/ 211 w 610"/>
                    <a:gd name="T25" fmla="*/ 372 h 373"/>
                    <a:gd name="T26" fmla="*/ 114 w 610"/>
                    <a:gd name="T27" fmla="*/ 321 h 373"/>
                    <a:gd name="T28" fmla="*/ 88 w 610"/>
                    <a:gd name="T29" fmla="*/ 314 h 373"/>
                    <a:gd name="T30" fmla="*/ 97 w 610"/>
                    <a:gd name="T31" fmla="*/ 350 h 373"/>
                    <a:gd name="T32" fmla="*/ 0 w 610"/>
                    <a:gd name="T33" fmla="*/ 350 h 373"/>
                    <a:gd name="T34" fmla="*/ 44 w 610"/>
                    <a:gd name="T35" fmla="*/ 285 h 373"/>
                    <a:gd name="T36" fmla="*/ 114 w 610"/>
                    <a:gd name="T37" fmla="*/ 2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0" h="373">
                      <a:moveTo>
                        <a:pt x="114" y="220"/>
                      </a:moveTo>
                      <a:cubicBezTo>
                        <a:pt x="127" y="191"/>
                        <a:pt x="145" y="184"/>
                        <a:pt x="132" y="155"/>
                      </a:cubicBezTo>
                      <a:cubicBezTo>
                        <a:pt x="145" y="97"/>
                        <a:pt x="163" y="86"/>
                        <a:pt x="220" y="119"/>
                      </a:cubicBezTo>
                      <a:cubicBezTo>
                        <a:pt x="225" y="133"/>
                        <a:pt x="233" y="148"/>
                        <a:pt x="238" y="162"/>
                      </a:cubicBezTo>
                      <a:cubicBezTo>
                        <a:pt x="243" y="176"/>
                        <a:pt x="291" y="176"/>
                        <a:pt x="291" y="176"/>
                      </a:cubicBezTo>
                      <a:cubicBezTo>
                        <a:pt x="330" y="155"/>
                        <a:pt x="339" y="162"/>
                        <a:pt x="353" y="198"/>
                      </a:cubicBezTo>
                      <a:cubicBezTo>
                        <a:pt x="405" y="169"/>
                        <a:pt x="445" y="133"/>
                        <a:pt x="511" y="119"/>
                      </a:cubicBezTo>
                      <a:cubicBezTo>
                        <a:pt x="551" y="68"/>
                        <a:pt x="529" y="86"/>
                        <a:pt x="573" y="61"/>
                      </a:cubicBezTo>
                      <a:cubicBezTo>
                        <a:pt x="591" y="39"/>
                        <a:pt x="591" y="0"/>
                        <a:pt x="609" y="39"/>
                      </a:cubicBezTo>
                      <a:cubicBezTo>
                        <a:pt x="595" y="111"/>
                        <a:pt x="556" y="162"/>
                        <a:pt x="467" y="176"/>
                      </a:cubicBezTo>
                      <a:cubicBezTo>
                        <a:pt x="428" y="198"/>
                        <a:pt x="410" y="220"/>
                        <a:pt x="370" y="241"/>
                      </a:cubicBezTo>
                      <a:cubicBezTo>
                        <a:pt x="353" y="285"/>
                        <a:pt x="348" y="285"/>
                        <a:pt x="291" y="292"/>
                      </a:cubicBezTo>
                      <a:cubicBezTo>
                        <a:pt x="264" y="325"/>
                        <a:pt x="251" y="350"/>
                        <a:pt x="211" y="372"/>
                      </a:cubicBezTo>
                      <a:cubicBezTo>
                        <a:pt x="185" y="339"/>
                        <a:pt x="163" y="335"/>
                        <a:pt x="114" y="321"/>
                      </a:cubicBezTo>
                      <a:cubicBezTo>
                        <a:pt x="105" y="317"/>
                        <a:pt x="88" y="314"/>
                        <a:pt x="88" y="314"/>
                      </a:cubicBezTo>
                      <a:cubicBezTo>
                        <a:pt x="44" y="325"/>
                        <a:pt x="61" y="339"/>
                        <a:pt x="97" y="350"/>
                      </a:cubicBezTo>
                      <a:cubicBezTo>
                        <a:pt x="61" y="372"/>
                        <a:pt x="39" y="361"/>
                        <a:pt x="0" y="350"/>
                      </a:cubicBezTo>
                      <a:cubicBezTo>
                        <a:pt x="8" y="314"/>
                        <a:pt x="4" y="296"/>
                        <a:pt x="44" y="285"/>
                      </a:cubicBezTo>
                      <a:cubicBezTo>
                        <a:pt x="66" y="227"/>
                        <a:pt x="61" y="249"/>
                        <a:pt x="114" y="2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2" name="Freeform 44">
                  <a:extLst>
                    <a:ext uri="{FF2B5EF4-FFF2-40B4-BE49-F238E27FC236}">
                      <a16:creationId xmlns:a16="http://schemas.microsoft.com/office/drawing/2014/main" id="{5F1B2FDD-8638-4D20-85C6-7EBB85BF84BB}"/>
                    </a:ext>
                  </a:extLst>
                </p:cNvPr>
                <p:cNvSpPr>
                  <a:spLocks noChangeArrowheads="1"/>
                </p:cNvSpPr>
                <p:nvPr/>
              </p:nvSpPr>
              <p:spPr bwMode="auto">
                <a:xfrm>
                  <a:off x="2553" y="191"/>
                  <a:ext cx="188" cy="176"/>
                </a:xfrm>
                <a:custGeom>
                  <a:avLst/>
                  <a:gdLst>
                    <a:gd name="T0" fmla="*/ 694 w 827"/>
                    <a:gd name="T1" fmla="*/ 87 h 778"/>
                    <a:gd name="T2" fmla="*/ 702 w 827"/>
                    <a:gd name="T3" fmla="*/ 21 h 778"/>
                    <a:gd name="T4" fmla="*/ 746 w 827"/>
                    <a:gd name="T5" fmla="*/ 0 h 778"/>
                    <a:gd name="T6" fmla="*/ 799 w 827"/>
                    <a:gd name="T7" fmla="*/ 87 h 778"/>
                    <a:gd name="T8" fmla="*/ 826 w 827"/>
                    <a:gd name="T9" fmla="*/ 152 h 778"/>
                    <a:gd name="T10" fmla="*/ 782 w 827"/>
                    <a:gd name="T11" fmla="*/ 210 h 778"/>
                    <a:gd name="T12" fmla="*/ 746 w 827"/>
                    <a:gd name="T13" fmla="*/ 275 h 778"/>
                    <a:gd name="T14" fmla="*/ 711 w 827"/>
                    <a:gd name="T15" fmla="*/ 457 h 778"/>
                    <a:gd name="T16" fmla="*/ 632 w 827"/>
                    <a:gd name="T17" fmla="*/ 493 h 778"/>
                    <a:gd name="T18" fmla="*/ 527 w 827"/>
                    <a:gd name="T19" fmla="*/ 501 h 778"/>
                    <a:gd name="T20" fmla="*/ 492 w 827"/>
                    <a:gd name="T21" fmla="*/ 450 h 778"/>
                    <a:gd name="T22" fmla="*/ 448 w 827"/>
                    <a:gd name="T23" fmla="*/ 530 h 778"/>
                    <a:gd name="T24" fmla="*/ 395 w 827"/>
                    <a:gd name="T25" fmla="*/ 544 h 778"/>
                    <a:gd name="T26" fmla="*/ 351 w 827"/>
                    <a:gd name="T27" fmla="*/ 479 h 778"/>
                    <a:gd name="T28" fmla="*/ 254 w 827"/>
                    <a:gd name="T29" fmla="*/ 522 h 778"/>
                    <a:gd name="T30" fmla="*/ 333 w 827"/>
                    <a:gd name="T31" fmla="*/ 515 h 778"/>
                    <a:gd name="T32" fmla="*/ 342 w 827"/>
                    <a:gd name="T33" fmla="*/ 580 h 778"/>
                    <a:gd name="T34" fmla="*/ 254 w 827"/>
                    <a:gd name="T35" fmla="*/ 602 h 778"/>
                    <a:gd name="T36" fmla="*/ 149 w 827"/>
                    <a:gd name="T37" fmla="*/ 602 h 778"/>
                    <a:gd name="T38" fmla="*/ 158 w 827"/>
                    <a:gd name="T39" fmla="*/ 559 h 778"/>
                    <a:gd name="T40" fmla="*/ 202 w 827"/>
                    <a:gd name="T41" fmla="*/ 522 h 778"/>
                    <a:gd name="T42" fmla="*/ 149 w 827"/>
                    <a:gd name="T43" fmla="*/ 537 h 778"/>
                    <a:gd name="T44" fmla="*/ 114 w 827"/>
                    <a:gd name="T45" fmla="*/ 602 h 778"/>
                    <a:gd name="T46" fmla="*/ 131 w 827"/>
                    <a:gd name="T47" fmla="*/ 689 h 778"/>
                    <a:gd name="T48" fmla="*/ 61 w 827"/>
                    <a:gd name="T49" fmla="*/ 726 h 778"/>
                    <a:gd name="T50" fmla="*/ 0 w 827"/>
                    <a:gd name="T51" fmla="*/ 777 h 778"/>
                    <a:gd name="T52" fmla="*/ 35 w 827"/>
                    <a:gd name="T53" fmla="*/ 682 h 778"/>
                    <a:gd name="T54" fmla="*/ 0 w 827"/>
                    <a:gd name="T55" fmla="*/ 595 h 778"/>
                    <a:gd name="T56" fmla="*/ 61 w 827"/>
                    <a:gd name="T57" fmla="*/ 551 h 778"/>
                    <a:gd name="T58" fmla="*/ 140 w 827"/>
                    <a:gd name="T59" fmla="*/ 486 h 778"/>
                    <a:gd name="T60" fmla="*/ 193 w 827"/>
                    <a:gd name="T61" fmla="*/ 428 h 778"/>
                    <a:gd name="T62" fmla="*/ 316 w 827"/>
                    <a:gd name="T63" fmla="*/ 421 h 778"/>
                    <a:gd name="T64" fmla="*/ 369 w 827"/>
                    <a:gd name="T65" fmla="*/ 406 h 778"/>
                    <a:gd name="T66" fmla="*/ 500 w 827"/>
                    <a:gd name="T67" fmla="*/ 283 h 778"/>
                    <a:gd name="T68" fmla="*/ 527 w 827"/>
                    <a:gd name="T69" fmla="*/ 334 h 778"/>
                    <a:gd name="T70" fmla="*/ 579 w 827"/>
                    <a:gd name="T71" fmla="*/ 275 h 778"/>
                    <a:gd name="T72" fmla="*/ 659 w 827"/>
                    <a:gd name="T73" fmla="*/ 196 h 778"/>
                    <a:gd name="T74" fmla="*/ 676 w 827"/>
                    <a:gd name="T75" fmla="*/ 152 h 778"/>
                    <a:gd name="T76" fmla="*/ 650 w 827"/>
                    <a:gd name="T77" fmla="*/ 137 h 778"/>
                    <a:gd name="T78" fmla="*/ 667 w 827"/>
                    <a:gd name="T79" fmla="*/ 116 h 778"/>
                    <a:gd name="T80" fmla="*/ 694 w 827"/>
                    <a:gd name="T81" fmla="*/ 87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7" h="778">
                      <a:moveTo>
                        <a:pt x="694" y="87"/>
                      </a:moveTo>
                      <a:cubicBezTo>
                        <a:pt x="685" y="65"/>
                        <a:pt x="702" y="21"/>
                        <a:pt x="702" y="21"/>
                      </a:cubicBezTo>
                      <a:cubicBezTo>
                        <a:pt x="733" y="58"/>
                        <a:pt x="733" y="29"/>
                        <a:pt x="746" y="0"/>
                      </a:cubicBezTo>
                      <a:cubicBezTo>
                        <a:pt x="795" y="14"/>
                        <a:pt x="786" y="50"/>
                        <a:pt x="799" y="87"/>
                      </a:cubicBezTo>
                      <a:cubicBezTo>
                        <a:pt x="808" y="108"/>
                        <a:pt x="826" y="152"/>
                        <a:pt x="826" y="152"/>
                      </a:cubicBezTo>
                      <a:cubicBezTo>
                        <a:pt x="804" y="203"/>
                        <a:pt x="826" y="188"/>
                        <a:pt x="782" y="210"/>
                      </a:cubicBezTo>
                      <a:cubicBezTo>
                        <a:pt x="764" y="228"/>
                        <a:pt x="746" y="275"/>
                        <a:pt x="746" y="275"/>
                      </a:cubicBezTo>
                      <a:cubicBezTo>
                        <a:pt x="742" y="363"/>
                        <a:pt x="760" y="399"/>
                        <a:pt x="711" y="457"/>
                      </a:cubicBezTo>
                      <a:cubicBezTo>
                        <a:pt x="659" y="428"/>
                        <a:pt x="681" y="479"/>
                        <a:pt x="632" y="493"/>
                      </a:cubicBezTo>
                      <a:cubicBezTo>
                        <a:pt x="593" y="486"/>
                        <a:pt x="566" y="490"/>
                        <a:pt x="527" y="501"/>
                      </a:cubicBezTo>
                      <a:cubicBezTo>
                        <a:pt x="500" y="468"/>
                        <a:pt x="536" y="461"/>
                        <a:pt x="492" y="450"/>
                      </a:cubicBezTo>
                      <a:cubicBezTo>
                        <a:pt x="474" y="472"/>
                        <a:pt x="474" y="515"/>
                        <a:pt x="448" y="530"/>
                      </a:cubicBezTo>
                      <a:cubicBezTo>
                        <a:pt x="430" y="537"/>
                        <a:pt x="395" y="544"/>
                        <a:pt x="395" y="544"/>
                      </a:cubicBezTo>
                      <a:cubicBezTo>
                        <a:pt x="382" y="511"/>
                        <a:pt x="391" y="490"/>
                        <a:pt x="351" y="479"/>
                      </a:cubicBezTo>
                      <a:cubicBezTo>
                        <a:pt x="298" y="486"/>
                        <a:pt x="285" y="486"/>
                        <a:pt x="254" y="522"/>
                      </a:cubicBezTo>
                      <a:cubicBezTo>
                        <a:pt x="289" y="544"/>
                        <a:pt x="298" y="533"/>
                        <a:pt x="333" y="515"/>
                      </a:cubicBezTo>
                      <a:cubicBezTo>
                        <a:pt x="355" y="530"/>
                        <a:pt x="373" y="562"/>
                        <a:pt x="342" y="580"/>
                      </a:cubicBezTo>
                      <a:cubicBezTo>
                        <a:pt x="329" y="588"/>
                        <a:pt x="272" y="599"/>
                        <a:pt x="254" y="602"/>
                      </a:cubicBezTo>
                      <a:cubicBezTo>
                        <a:pt x="210" y="628"/>
                        <a:pt x="193" y="628"/>
                        <a:pt x="149" y="602"/>
                      </a:cubicBezTo>
                      <a:cubicBezTo>
                        <a:pt x="153" y="588"/>
                        <a:pt x="149" y="573"/>
                        <a:pt x="158" y="559"/>
                      </a:cubicBezTo>
                      <a:cubicBezTo>
                        <a:pt x="167" y="545"/>
                        <a:pt x="241" y="530"/>
                        <a:pt x="202" y="522"/>
                      </a:cubicBezTo>
                      <a:cubicBezTo>
                        <a:pt x="184" y="519"/>
                        <a:pt x="149" y="537"/>
                        <a:pt x="149" y="537"/>
                      </a:cubicBezTo>
                      <a:cubicBezTo>
                        <a:pt x="140" y="562"/>
                        <a:pt x="123" y="577"/>
                        <a:pt x="114" y="602"/>
                      </a:cubicBezTo>
                      <a:cubicBezTo>
                        <a:pt x="158" y="660"/>
                        <a:pt x="158" y="628"/>
                        <a:pt x="131" y="689"/>
                      </a:cubicBezTo>
                      <a:cubicBezTo>
                        <a:pt x="123" y="711"/>
                        <a:pt x="61" y="726"/>
                        <a:pt x="61" y="726"/>
                      </a:cubicBezTo>
                      <a:cubicBezTo>
                        <a:pt x="21" y="777"/>
                        <a:pt x="48" y="762"/>
                        <a:pt x="0" y="777"/>
                      </a:cubicBezTo>
                      <a:cubicBezTo>
                        <a:pt x="8" y="733"/>
                        <a:pt x="21" y="718"/>
                        <a:pt x="35" y="682"/>
                      </a:cubicBezTo>
                      <a:cubicBezTo>
                        <a:pt x="26" y="646"/>
                        <a:pt x="13" y="628"/>
                        <a:pt x="0" y="595"/>
                      </a:cubicBezTo>
                      <a:cubicBezTo>
                        <a:pt x="13" y="566"/>
                        <a:pt x="30" y="570"/>
                        <a:pt x="61" y="551"/>
                      </a:cubicBezTo>
                      <a:cubicBezTo>
                        <a:pt x="79" y="511"/>
                        <a:pt x="101" y="508"/>
                        <a:pt x="140" y="486"/>
                      </a:cubicBezTo>
                      <a:cubicBezTo>
                        <a:pt x="162" y="461"/>
                        <a:pt x="162" y="446"/>
                        <a:pt x="193" y="428"/>
                      </a:cubicBezTo>
                      <a:cubicBezTo>
                        <a:pt x="281" y="439"/>
                        <a:pt x="241" y="442"/>
                        <a:pt x="316" y="421"/>
                      </a:cubicBezTo>
                      <a:cubicBezTo>
                        <a:pt x="333" y="417"/>
                        <a:pt x="369" y="406"/>
                        <a:pt x="369" y="406"/>
                      </a:cubicBezTo>
                      <a:cubicBezTo>
                        <a:pt x="461" y="432"/>
                        <a:pt x="426" y="304"/>
                        <a:pt x="500" y="283"/>
                      </a:cubicBezTo>
                      <a:cubicBezTo>
                        <a:pt x="514" y="315"/>
                        <a:pt x="483" y="323"/>
                        <a:pt x="527" y="334"/>
                      </a:cubicBezTo>
                      <a:cubicBezTo>
                        <a:pt x="549" y="308"/>
                        <a:pt x="549" y="294"/>
                        <a:pt x="579" y="275"/>
                      </a:cubicBezTo>
                      <a:cubicBezTo>
                        <a:pt x="606" y="246"/>
                        <a:pt x="641" y="236"/>
                        <a:pt x="659" y="196"/>
                      </a:cubicBezTo>
                      <a:cubicBezTo>
                        <a:pt x="663" y="181"/>
                        <a:pt x="676" y="152"/>
                        <a:pt x="676" y="152"/>
                      </a:cubicBezTo>
                      <a:cubicBezTo>
                        <a:pt x="667" y="148"/>
                        <a:pt x="650" y="145"/>
                        <a:pt x="650" y="137"/>
                      </a:cubicBezTo>
                      <a:cubicBezTo>
                        <a:pt x="650" y="129"/>
                        <a:pt x="707" y="119"/>
                        <a:pt x="667" y="116"/>
                      </a:cubicBezTo>
                      <a:lnTo>
                        <a:pt x="694" y="8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3" name="Freeform 45">
                  <a:extLst>
                    <a:ext uri="{FF2B5EF4-FFF2-40B4-BE49-F238E27FC236}">
                      <a16:creationId xmlns:a16="http://schemas.microsoft.com/office/drawing/2014/main" id="{89527827-0A3E-4CC6-B722-0E33E49120BC}"/>
                    </a:ext>
                  </a:extLst>
                </p:cNvPr>
                <p:cNvSpPr>
                  <a:spLocks noChangeArrowheads="1"/>
                </p:cNvSpPr>
                <p:nvPr/>
              </p:nvSpPr>
              <p:spPr bwMode="auto">
                <a:xfrm>
                  <a:off x="2677" y="233"/>
                  <a:ext cx="14" cy="11"/>
                </a:xfrm>
                <a:custGeom>
                  <a:avLst/>
                  <a:gdLst>
                    <a:gd name="T0" fmla="*/ 0 w 63"/>
                    <a:gd name="T1" fmla="*/ 31 h 47"/>
                    <a:gd name="T2" fmla="*/ 19 w 63"/>
                    <a:gd name="T3" fmla="*/ 46 h 47"/>
                    <a:gd name="T4" fmla="*/ 0 w 63"/>
                    <a:gd name="T5" fmla="*/ 31 h 47"/>
                  </a:gdLst>
                  <a:ahLst/>
                  <a:cxnLst>
                    <a:cxn ang="0">
                      <a:pos x="T0" y="T1"/>
                    </a:cxn>
                    <a:cxn ang="0">
                      <a:pos x="T2" y="T3"/>
                    </a:cxn>
                    <a:cxn ang="0">
                      <a:pos x="T4" y="T5"/>
                    </a:cxn>
                  </a:cxnLst>
                  <a:rect l="0" t="0" r="r" b="b"/>
                  <a:pathLst>
                    <a:path w="63" h="47">
                      <a:moveTo>
                        <a:pt x="0" y="31"/>
                      </a:moveTo>
                      <a:cubicBezTo>
                        <a:pt x="29" y="0"/>
                        <a:pt x="62" y="24"/>
                        <a:pt x="19" y="46"/>
                      </a:cubicBezTo>
                      <a:cubicBezTo>
                        <a:pt x="0" y="21"/>
                        <a:pt x="0" y="17"/>
                        <a:pt x="0" y="3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4" name="Freeform 46">
                  <a:extLst>
                    <a:ext uri="{FF2B5EF4-FFF2-40B4-BE49-F238E27FC236}">
                      <a16:creationId xmlns:a16="http://schemas.microsoft.com/office/drawing/2014/main" id="{DD25C3E8-DE86-4026-87B4-48DA64CB1530}"/>
                    </a:ext>
                  </a:extLst>
                </p:cNvPr>
                <p:cNvSpPr>
                  <a:spLocks noChangeArrowheads="1"/>
                </p:cNvSpPr>
                <p:nvPr/>
              </p:nvSpPr>
              <p:spPr bwMode="auto">
                <a:xfrm>
                  <a:off x="1627" y="362"/>
                  <a:ext cx="813" cy="462"/>
                </a:xfrm>
                <a:custGeom>
                  <a:avLst/>
                  <a:gdLst>
                    <a:gd name="T0" fmla="*/ 3586 w 3587"/>
                    <a:gd name="T1" fmla="*/ 93 h 2037"/>
                    <a:gd name="T2" fmla="*/ 3435 w 3587"/>
                    <a:gd name="T3" fmla="*/ 281 h 2037"/>
                    <a:gd name="T4" fmla="*/ 3303 w 3587"/>
                    <a:gd name="T5" fmla="*/ 440 h 2037"/>
                    <a:gd name="T6" fmla="*/ 3188 w 3587"/>
                    <a:gd name="T7" fmla="*/ 513 h 2037"/>
                    <a:gd name="T8" fmla="*/ 2799 w 3587"/>
                    <a:gd name="T9" fmla="*/ 650 h 2037"/>
                    <a:gd name="T10" fmla="*/ 2791 w 3587"/>
                    <a:gd name="T11" fmla="*/ 756 h 2037"/>
                    <a:gd name="T12" fmla="*/ 2667 w 3587"/>
                    <a:gd name="T13" fmla="*/ 829 h 2037"/>
                    <a:gd name="T14" fmla="*/ 2738 w 3587"/>
                    <a:gd name="T15" fmla="*/ 643 h 2037"/>
                    <a:gd name="T16" fmla="*/ 2543 w 3587"/>
                    <a:gd name="T17" fmla="*/ 679 h 2037"/>
                    <a:gd name="T18" fmla="*/ 2455 w 3587"/>
                    <a:gd name="T19" fmla="*/ 785 h 2037"/>
                    <a:gd name="T20" fmla="*/ 2632 w 3587"/>
                    <a:gd name="T21" fmla="*/ 1009 h 2037"/>
                    <a:gd name="T22" fmla="*/ 2623 w 3587"/>
                    <a:gd name="T23" fmla="*/ 1327 h 2037"/>
                    <a:gd name="T24" fmla="*/ 2393 w 3587"/>
                    <a:gd name="T25" fmla="*/ 1465 h 2037"/>
                    <a:gd name="T26" fmla="*/ 2305 w 3587"/>
                    <a:gd name="T27" fmla="*/ 1392 h 2037"/>
                    <a:gd name="T28" fmla="*/ 2128 w 3587"/>
                    <a:gd name="T29" fmla="*/ 1255 h 2037"/>
                    <a:gd name="T30" fmla="*/ 2040 w 3587"/>
                    <a:gd name="T31" fmla="*/ 1255 h 2037"/>
                    <a:gd name="T32" fmla="*/ 1987 w 3587"/>
                    <a:gd name="T33" fmla="*/ 1421 h 2037"/>
                    <a:gd name="T34" fmla="*/ 2208 w 3587"/>
                    <a:gd name="T35" fmla="*/ 1674 h 2037"/>
                    <a:gd name="T36" fmla="*/ 2252 w 3587"/>
                    <a:gd name="T37" fmla="*/ 1891 h 2037"/>
                    <a:gd name="T38" fmla="*/ 2322 w 3587"/>
                    <a:gd name="T39" fmla="*/ 2021 h 2037"/>
                    <a:gd name="T40" fmla="*/ 2172 w 3587"/>
                    <a:gd name="T41" fmla="*/ 1963 h 2037"/>
                    <a:gd name="T42" fmla="*/ 2075 w 3587"/>
                    <a:gd name="T43" fmla="*/ 1869 h 2037"/>
                    <a:gd name="T44" fmla="*/ 1863 w 3587"/>
                    <a:gd name="T45" fmla="*/ 1530 h 2037"/>
                    <a:gd name="T46" fmla="*/ 1881 w 3587"/>
                    <a:gd name="T47" fmla="*/ 1118 h 2037"/>
                    <a:gd name="T48" fmla="*/ 1863 w 3587"/>
                    <a:gd name="T49" fmla="*/ 966 h 2037"/>
                    <a:gd name="T50" fmla="*/ 1819 w 3587"/>
                    <a:gd name="T51" fmla="*/ 995 h 2037"/>
                    <a:gd name="T52" fmla="*/ 1704 w 3587"/>
                    <a:gd name="T53" fmla="*/ 959 h 2037"/>
                    <a:gd name="T54" fmla="*/ 1589 w 3587"/>
                    <a:gd name="T55" fmla="*/ 614 h 2037"/>
                    <a:gd name="T56" fmla="*/ 1457 w 3587"/>
                    <a:gd name="T57" fmla="*/ 599 h 2037"/>
                    <a:gd name="T58" fmla="*/ 1271 w 3587"/>
                    <a:gd name="T59" fmla="*/ 621 h 2037"/>
                    <a:gd name="T60" fmla="*/ 1068 w 3587"/>
                    <a:gd name="T61" fmla="*/ 836 h 2037"/>
                    <a:gd name="T62" fmla="*/ 865 w 3587"/>
                    <a:gd name="T63" fmla="*/ 966 h 2037"/>
                    <a:gd name="T64" fmla="*/ 812 w 3587"/>
                    <a:gd name="T65" fmla="*/ 988 h 2037"/>
                    <a:gd name="T66" fmla="*/ 706 w 3587"/>
                    <a:gd name="T67" fmla="*/ 1183 h 2037"/>
                    <a:gd name="T68" fmla="*/ 671 w 3587"/>
                    <a:gd name="T69" fmla="*/ 1277 h 2037"/>
                    <a:gd name="T70" fmla="*/ 565 w 3587"/>
                    <a:gd name="T71" fmla="*/ 1457 h 2037"/>
                    <a:gd name="T72" fmla="*/ 415 w 3587"/>
                    <a:gd name="T73" fmla="*/ 1414 h 2037"/>
                    <a:gd name="T74" fmla="*/ 291 w 3587"/>
                    <a:gd name="T75" fmla="*/ 930 h 2037"/>
                    <a:gd name="T76" fmla="*/ 317 w 3587"/>
                    <a:gd name="T77" fmla="*/ 563 h 2037"/>
                    <a:gd name="T78" fmla="*/ 194 w 3587"/>
                    <a:gd name="T79" fmla="*/ 650 h 2037"/>
                    <a:gd name="T80" fmla="*/ 88 w 3587"/>
                    <a:gd name="T81" fmla="*/ 542 h 2037"/>
                    <a:gd name="T82" fmla="*/ 105 w 3587"/>
                    <a:gd name="T83" fmla="*/ 498 h 2037"/>
                    <a:gd name="T84" fmla="*/ 0 w 3587"/>
                    <a:gd name="T85" fmla="*/ 332 h 2037"/>
                    <a:gd name="T86" fmla="*/ 3524 w 3587"/>
                    <a:gd name="T87" fmla="*/ 21 h 2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87" h="2037">
                      <a:moveTo>
                        <a:pt x="3524" y="21"/>
                      </a:moveTo>
                      <a:cubicBezTo>
                        <a:pt x="3537" y="54"/>
                        <a:pt x="3572" y="57"/>
                        <a:pt x="3586" y="93"/>
                      </a:cubicBezTo>
                      <a:cubicBezTo>
                        <a:pt x="3572" y="130"/>
                        <a:pt x="3537" y="148"/>
                        <a:pt x="3515" y="180"/>
                      </a:cubicBezTo>
                      <a:cubicBezTo>
                        <a:pt x="3493" y="220"/>
                        <a:pt x="3480" y="256"/>
                        <a:pt x="3435" y="281"/>
                      </a:cubicBezTo>
                      <a:cubicBezTo>
                        <a:pt x="3413" y="307"/>
                        <a:pt x="3404" y="317"/>
                        <a:pt x="3418" y="346"/>
                      </a:cubicBezTo>
                      <a:cubicBezTo>
                        <a:pt x="3387" y="386"/>
                        <a:pt x="3347" y="411"/>
                        <a:pt x="3303" y="440"/>
                      </a:cubicBezTo>
                      <a:cubicBezTo>
                        <a:pt x="3285" y="451"/>
                        <a:pt x="3250" y="469"/>
                        <a:pt x="3250" y="469"/>
                      </a:cubicBezTo>
                      <a:cubicBezTo>
                        <a:pt x="3268" y="509"/>
                        <a:pt x="3228" y="505"/>
                        <a:pt x="3188" y="513"/>
                      </a:cubicBezTo>
                      <a:cubicBezTo>
                        <a:pt x="3162" y="534"/>
                        <a:pt x="3144" y="545"/>
                        <a:pt x="3109" y="556"/>
                      </a:cubicBezTo>
                      <a:cubicBezTo>
                        <a:pt x="3029" y="542"/>
                        <a:pt x="2870" y="610"/>
                        <a:pt x="2799" y="650"/>
                      </a:cubicBezTo>
                      <a:cubicBezTo>
                        <a:pt x="2808" y="682"/>
                        <a:pt x="2786" y="697"/>
                        <a:pt x="2826" y="707"/>
                      </a:cubicBezTo>
                      <a:cubicBezTo>
                        <a:pt x="2839" y="738"/>
                        <a:pt x="2826" y="745"/>
                        <a:pt x="2791" y="756"/>
                      </a:cubicBezTo>
                      <a:cubicBezTo>
                        <a:pt x="2764" y="789"/>
                        <a:pt x="2751" y="814"/>
                        <a:pt x="2711" y="836"/>
                      </a:cubicBezTo>
                      <a:cubicBezTo>
                        <a:pt x="2698" y="832"/>
                        <a:pt x="2676" y="839"/>
                        <a:pt x="2667" y="829"/>
                      </a:cubicBezTo>
                      <a:cubicBezTo>
                        <a:pt x="2645" y="792"/>
                        <a:pt x="2693" y="717"/>
                        <a:pt x="2738" y="707"/>
                      </a:cubicBezTo>
                      <a:cubicBezTo>
                        <a:pt x="2751" y="675"/>
                        <a:pt x="2724" y="675"/>
                        <a:pt x="2738" y="643"/>
                      </a:cubicBezTo>
                      <a:cubicBezTo>
                        <a:pt x="2724" y="592"/>
                        <a:pt x="2689" y="607"/>
                        <a:pt x="2640" y="621"/>
                      </a:cubicBezTo>
                      <a:cubicBezTo>
                        <a:pt x="2614" y="650"/>
                        <a:pt x="2583" y="668"/>
                        <a:pt x="2543" y="679"/>
                      </a:cubicBezTo>
                      <a:cubicBezTo>
                        <a:pt x="2526" y="701"/>
                        <a:pt x="2508" y="720"/>
                        <a:pt x="2490" y="742"/>
                      </a:cubicBezTo>
                      <a:cubicBezTo>
                        <a:pt x="2477" y="756"/>
                        <a:pt x="2455" y="785"/>
                        <a:pt x="2455" y="785"/>
                      </a:cubicBezTo>
                      <a:cubicBezTo>
                        <a:pt x="2464" y="843"/>
                        <a:pt x="2468" y="876"/>
                        <a:pt x="2526" y="908"/>
                      </a:cubicBezTo>
                      <a:cubicBezTo>
                        <a:pt x="2557" y="944"/>
                        <a:pt x="2587" y="984"/>
                        <a:pt x="2632" y="1009"/>
                      </a:cubicBezTo>
                      <a:cubicBezTo>
                        <a:pt x="2640" y="1031"/>
                        <a:pt x="2658" y="1074"/>
                        <a:pt x="2658" y="1074"/>
                      </a:cubicBezTo>
                      <a:cubicBezTo>
                        <a:pt x="2654" y="1110"/>
                        <a:pt x="2645" y="1302"/>
                        <a:pt x="2623" y="1327"/>
                      </a:cubicBezTo>
                      <a:cubicBezTo>
                        <a:pt x="2605" y="1349"/>
                        <a:pt x="2543" y="1363"/>
                        <a:pt x="2517" y="1378"/>
                      </a:cubicBezTo>
                      <a:cubicBezTo>
                        <a:pt x="2486" y="1418"/>
                        <a:pt x="2428" y="1428"/>
                        <a:pt x="2393" y="1465"/>
                      </a:cubicBezTo>
                      <a:cubicBezTo>
                        <a:pt x="2367" y="1490"/>
                        <a:pt x="2380" y="1504"/>
                        <a:pt x="2340" y="1515"/>
                      </a:cubicBezTo>
                      <a:cubicBezTo>
                        <a:pt x="2322" y="1472"/>
                        <a:pt x="2375" y="1410"/>
                        <a:pt x="2305" y="1392"/>
                      </a:cubicBezTo>
                      <a:cubicBezTo>
                        <a:pt x="2278" y="1360"/>
                        <a:pt x="2252" y="1313"/>
                        <a:pt x="2216" y="1284"/>
                      </a:cubicBezTo>
                      <a:cubicBezTo>
                        <a:pt x="2194" y="1230"/>
                        <a:pt x="2230" y="1298"/>
                        <a:pt x="2128" y="1255"/>
                      </a:cubicBezTo>
                      <a:cubicBezTo>
                        <a:pt x="2110" y="1248"/>
                        <a:pt x="2110" y="1222"/>
                        <a:pt x="2093" y="1212"/>
                      </a:cubicBezTo>
                      <a:cubicBezTo>
                        <a:pt x="2075" y="1165"/>
                        <a:pt x="2057" y="1233"/>
                        <a:pt x="2040" y="1255"/>
                      </a:cubicBezTo>
                      <a:cubicBezTo>
                        <a:pt x="2031" y="1291"/>
                        <a:pt x="2013" y="1309"/>
                        <a:pt x="2004" y="1349"/>
                      </a:cubicBezTo>
                      <a:cubicBezTo>
                        <a:pt x="2018" y="1381"/>
                        <a:pt x="2009" y="1396"/>
                        <a:pt x="1987" y="1421"/>
                      </a:cubicBezTo>
                      <a:cubicBezTo>
                        <a:pt x="2004" y="1439"/>
                        <a:pt x="2049" y="1483"/>
                        <a:pt x="2057" y="1508"/>
                      </a:cubicBezTo>
                      <a:cubicBezTo>
                        <a:pt x="2093" y="1598"/>
                        <a:pt x="2084" y="1652"/>
                        <a:pt x="2208" y="1674"/>
                      </a:cubicBezTo>
                      <a:cubicBezTo>
                        <a:pt x="2239" y="1692"/>
                        <a:pt x="2252" y="1710"/>
                        <a:pt x="2278" y="1732"/>
                      </a:cubicBezTo>
                      <a:cubicBezTo>
                        <a:pt x="2256" y="1783"/>
                        <a:pt x="2265" y="1837"/>
                        <a:pt x="2252" y="1891"/>
                      </a:cubicBezTo>
                      <a:cubicBezTo>
                        <a:pt x="2261" y="1938"/>
                        <a:pt x="2256" y="1952"/>
                        <a:pt x="2305" y="1978"/>
                      </a:cubicBezTo>
                      <a:cubicBezTo>
                        <a:pt x="2309" y="1992"/>
                        <a:pt x="2318" y="2007"/>
                        <a:pt x="2322" y="2021"/>
                      </a:cubicBezTo>
                      <a:cubicBezTo>
                        <a:pt x="2326" y="2035"/>
                        <a:pt x="2269" y="2007"/>
                        <a:pt x="2269" y="2007"/>
                      </a:cubicBezTo>
                      <a:cubicBezTo>
                        <a:pt x="2216" y="2036"/>
                        <a:pt x="2212" y="1989"/>
                        <a:pt x="2172" y="1963"/>
                      </a:cubicBezTo>
                      <a:cubicBezTo>
                        <a:pt x="2155" y="1952"/>
                        <a:pt x="2119" y="1934"/>
                        <a:pt x="2119" y="1934"/>
                      </a:cubicBezTo>
                      <a:cubicBezTo>
                        <a:pt x="2080" y="1884"/>
                        <a:pt x="2093" y="1909"/>
                        <a:pt x="2075" y="1869"/>
                      </a:cubicBezTo>
                      <a:cubicBezTo>
                        <a:pt x="2062" y="1772"/>
                        <a:pt x="2035" y="1609"/>
                        <a:pt x="1925" y="1551"/>
                      </a:cubicBezTo>
                      <a:cubicBezTo>
                        <a:pt x="1890" y="1562"/>
                        <a:pt x="1876" y="1562"/>
                        <a:pt x="1863" y="1530"/>
                      </a:cubicBezTo>
                      <a:cubicBezTo>
                        <a:pt x="1885" y="1457"/>
                        <a:pt x="1907" y="1381"/>
                        <a:pt x="1934" y="1313"/>
                      </a:cubicBezTo>
                      <a:cubicBezTo>
                        <a:pt x="1925" y="1237"/>
                        <a:pt x="1903" y="1190"/>
                        <a:pt x="1881" y="1118"/>
                      </a:cubicBezTo>
                      <a:cubicBezTo>
                        <a:pt x="1894" y="1089"/>
                        <a:pt x="1876" y="1082"/>
                        <a:pt x="1863" y="1053"/>
                      </a:cubicBezTo>
                      <a:cubicBezTo>
                        <a:pt x="1872" y="1017"/>
                        <a:pt x="1890" y="998"/>
                        <a:pt x="1863" y="966"/>
                      </a:cubicBezTo>
                      <a:cubicBezTo>
                        <a:pt x="1854" y="970"/>
                        <a:pt x="1845" y="970"/>
                        <a:pt x="1837" y="973"/>
                      </a:cubicBezTo>
                      <a:cubicBezTo>
                        <a:pt x="1829" y="976"/>
                        <a:pt x="1828" y="991"/>
                        <a:pt x="1819" y="995"/>
                      </a:cubicBezTo>
                      <a:cubicBezTo>
                        <a:pt x="1801" y="1002"/>
                        <a:pt x="1766" y="1009"/>
                        <a:pt x="1766" y="1009"/>
                      </a:cubicBezTo>
                      <a:cubicBezTo>
                        <a:pt x="1740" y="988"/>
                        <a:pt x="1717" y="988"/>
                        <a:pt x="1704" y="959"/>
                      </a:cubicBezTo>
                      <a:cubicBezTo>
                        <a:pt x="1726" y="904"/>
                        <a:pt x="1673" y="742"/>
                        <a:pt x="1607" y="707"/>
                      </a:cubicBezTo>
                      <a:cubicBezTo>
                        <a:pt x="1576" y="672"/>
                        <a:pt x="1581" y="657"/>
                        <a:pt x="1589" y="614"/>
                      </a:cubicBezTo>
                      <a:cubicBezTo>
                        <a:pt x="1581" y="578"/>
                        <a:pt x="1572" y="531"/>
                        <a:pt x="1528" y="520"/>
                      </a:cubicBezTo>
                      <a:cubicBezTo>
                        <a:pt x="1514" y="556"/>
                        <a:pt x="1492" y="578"/>
                        <a:pt x="1457" y="599"/>
                      </a:cubicBezTo>
                      <a:cubicBezTo>
                        <a:pt x="1426" y="592"/>
                        <a:pt x="1360" y="578"/>
                        <a:pt x="1360" y="578"/>
                      </a:cubicBezTo>
                      <a:cubicBezTo>
                        <a:pt x="1307" y="585"/>
                        <a:pt x="1311" y="599"/>
                        <a:pt x="1271" y="621"/>
                      </a:cubicBezTo>
                      <a:cubicBezTo>
                        <a:pt x="1254" y="668"/>
                        <a:pt x="1245" y="690"/>
                        <a:pt x="1183" y="707"/>
                      </a:cubicBezTo>
                      <a:cubicBezTo>
                        <a:pt x="1165" y="720"/>
                        <a:pt x="1073" y="832"/>
                        <a:pt x="1068" y="836"/>
                      </a:cubicBezTo>
                      <a:cubicBezTo>
                        <a:pt x="1020" y="861"/>
                        <a:pt x="949" y="890"/>
                        <a:pt x="909" y="923"/>
                      </a:cubicBezTo>
                      <a:cubicBezTo>
                        <a:pt x="892" y="937"/>
                        <a:pt x="883" y="955"/>
                        <a:pt x="865" y="966"/>
                      </a:cubicBezTo>
                      <a:cubicBezTo>
                        <a:pt x="856" y="970"/>
                        <a:pt x="847" y="970"/>
                        <a:pt x="839" y="973"/>
                      </a:cubicBezTo>
                      <a:cubicBezTo>
                        <a:pt x="831" y="976"/>
                        <a:pt x="821" y="980"/>
                        <a:pt x="812" y="988"/>
                      </a:cubicBezTo>
                      <a:cubicBezTo>
                        <a:pt x="794" y="1002"/>
                        <a:pt x="759" y="1031"/>
                        <a:pt x="759" y="1031"/>
                      </a:cubicBezTo>
                      <a:cubicBezTo>
                        <a:pt x="737" y="1082"/>
                        <a:pt x="728" y="1132"/>
                        <a:pt x="706" y="1183"/>
                      </a:cubicBezTo>
                      <a:cubicBezTo>
                        <a:pt x="697" y="1208"/>
                        <a:pt x="688" y="1230"/>
                        <a:pt x="680" y="1255"/>
                      </a:cubicBezTo>
                      <a:cubicBezTo>
                        <a:pt x="675" y="1262"/>
                        <a:pt x="671" y="1277"/>
                        <a:pt x="671" y="1277"/>
                      </a:cubicBezTo>
                      <a:cubicBezTo>
                        <a:pt x="671" y="1295"/>
                        <a:pt x="688" y="1385"/>
                        <a:pt x="644" y="1414"/>
                      </a:cubicBezTo>
                      <a:cubicBezTo>
                        <a:pt x="622" y="1432"/>
                        <a:pt x="565" y="1457"/>
                        <a:pt x="565" y="1457"/>
                      </a:cubicBezTo>
                      <a:cubicBezTo>
                        <a:pt x="552" y="1486"/>
                        <a:pt x="538" y="1519"/>
                        <a:pt x="503" y="1530"/>
                      </a:cubicBezTo>
                      <a:cubicBezTo>
                        <a:pt x="441" y="1512"/>
                        <a:pt x="428" y="1461"/>
                        <a:pt x="415" y="1414"/>
                      </a:cubicBezTo>
                      <a:cubicBezTo>
                        <a:pt x="379" y="1306"/>
                        <a:pt x="362" y="1197"/>
                        <a:pt x="317" y="1089"/>
                      </a:cubicBezTo>
                      <a:cubicBezTo>
                        <a:pt x="313" y="1013"/>
                        <a:pt x="309" y="991"/>
                        <a:pt x="291" y="930"/>
                      </a:cubicBezTo>
                      <a:cubicBezTo>
                        <a:pt x="291" y="904"/>
                        <a:pt x="300" y="789"/>
                        <a:pt x="282" y="749"/>
                      </a:cubicBezTo>
                      <a:cubicBezTo>
                        <a:pt x="309" y="690"/>
                        <a:pt x="291" y="625"/>
                        <a:pt x="317" y="563"/>
                      </a:cubicBezTo>
                      <a:cubicBezTo>
                        <a:pt x="291" y="502"/>
                        <a:pt x="264" y="607"/>
                        <a:pt x="247" y="621"/>
                      </a:cubicBezTo>
                      <a:cubicBezTo>
                        <a:pt x="234" y="632"/>
                        <a:pt x="194" y="650"/>
                        <a:pt x="194" y="650"/>
                      </a:cubicBezTo>
                      <a:cubicBezTo>
                        <a:pt x="154" y="639"/>
                        <a:pt x="123" y="625"/>
                        <a:pt x="105" y="585"/>
                      </a:cubicBezTo>
                      <a:cubicBezTo>
                        <a:pt x="101" y="570"/>
                        <a:pt x="88" y="542"/>
                        <a:pt x="88" y="542"/>
                      </a:cubicBezTo>
                      <a:cubicBezTo>
                        <a:pt x="132" y="534"/>
                        <a:pt x="132" y="516"/>
                        <a:pt x="167" y="498"/>
                      </a:cubicBezTo>
                      <a:cubicBezTo>
                        <a:pt x="154" y="462"/>
                        <a:pt x="136" y="480"/>
                        <a:pt x="105" y="498"/>
                      </a:cubicBezTo>
                      <a:cubicBezTo>
                        <a:pt x="66" y="487"/>
                        <a:pt x="66" y="476"/>
                        <a:pt x="79" y="448"/>
                      </a:cubicBezTo>
                      <a:cubicBezTo>
                        <a:pt x="48" y="411"/>
                        <a:pt x="39" y="364"/>
                        <a:pt x="0" y="332"/>
                      </a:cubicBezTo>
                      <a:lnTo>
                        <a:pt x="335" y="0"/>
                      </a:lnTo>
                      <a:lnTo>
                        <a:pt x="3524" y="2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5" name="Freeform 47">
                  <a:extLst>
                    <a:ext uri="{FF2B5EF4-FFF2-40B4-BE49-F238E27FC236}">
                      <a16:creationId xmlns:a16="http://schemas.microsoft.com/office/drawing/2014/main" id="{7F1C2CA6-91A8-4B4D-BF27-76DEB8E1C72E}"/>
                    </a:ext>
                  </a:extLst>
                </p:cNvPr>
                <p:cNvSpPr>
                  <a:spLocks noChangeArrowheads="1"/>
                </p:cNvSpPr>
                <p:nvPr/>
              </p:nvSpPr>
              <p:spPr bwMode="auto">
                <a:xfrm>
                  <a:off x="1770" y="671"/>
                  <a:ext cx="46" cy="71"/>
                </a:xfrm>
                <a:custGeom>
                  <a:avLst/>
                  <a:gdLst>
                    <a:gd name="T0" fmla="*/ 32 w 201"/>
                    <a:gd name="T1" fmla="*/ 40 h 315"/>
                    <a:gd name="T2" fmla="*/ 79 w 201"/>
                    <a:gd name="T3" fmla="*/ 11 h 315"/>
                    <a:gd name="T4" fmla="*/ 172 w 201"/>
                    <a:gd name="T5" fmla="*/ 121 h 315"/>
                    <a:gd name="T6" fmla="*/ 88 w 201"/>
                    <a:gd name="T7" fmla="*/ 314 h 315"/>
                    <a:gd name="T8" fmla="*/ 4 w 201"/>
                    <a:gd name="T9" fmla="*/ 254 h 315"/>
                    <a:gd name="T10" fmla="*/ 32 w 201"/>
                    <a:gd name="T11" fmla="*/ 40 h 315"/>
                  </a:gdLst>
                  <a:ahLst/>
                  <a:cxnLst>
                    <a:cxn ang="0">
                      <a:pos x="T0" y="T1"/>
                    </a:cxn>
                    <a:cxn ang="0">
                      <a:pos x="T2" y="T3"/>
                    </a:cxn>
                    <a:cxn ang="0">
                      <a:pos x="T4" y="T5"/>
                    </a:cxn>
                    <a:cxn ang="0">
                      <a:pos x="T6" y="T7"/>
                    </a:cxn>
                    <a:cxn ang="0">
                      <a:pos x="T8" y="T9"/>
                    </a:cxn>
                    <a:cxn ang="0">
                      <a:pos x="T10" y="T11"/>
                    </a:cxn>
                  </a:cxnLst>
                  <a:rect l="0" t="0" r="r" b="b"/>
                  <a:pathLst>
                    <a:path w="201" h="315">
                      <a:moveTo>
                        <a:pt x="32" y="40"/>
                      </a:moveTo>
                      <a:cubicBezTo>
                        <a:pt x="18" y="7"/>
                        <a:pt x="41" y="0"/>
                        <a:pt x="79" y="11"/>
                      </a:cubicBezTo>
                      <a:cubicBezTo>
                        <a:pt x="111" y="48"/>
                        <a:pt x="130" y="88"/>
                        <a:pt x="172" y="121"/>
                      </a:cubicBezTo>
                      <a:cubicBezTo>
                        <a:pt x="200" y="192"/>
                        <a:pt x="186" y="288"/>
                        <a:pt x="88" y="314"/>
                      </a:cubicBezTo>
                      <a:cubicBezTo>
                        <a:pt x="27" y="299"/>
                        <a:pt x="23" y="299"/>
                        <a:pt x="4" y="254"/>
                      </a:cubicBezTo>
                      <a:cubicBezTo>
                        <a:pt x="9" y="243"/>
                        <a:pt x="0" y="14"/>
                        <a:pt x="32" y="4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6" name="Freeform 48">
                  <a:extLst>
                    <a:ext uri="{FF2B5EF4-FFF2-40B4-BE49-F238E27FC236}">
                      <a16:creationId xmlns:a16="http://schemas.microsoft.com/office/drawing/2014/main" id="{A7802ED3-7D3C-451E-9D8B-61C50055613F}"/>
                    </a:ext>
                  </a:extLst>
                </p:cNvPr>
                <p:cNvSpPr>
                  <a:spLocks noChangeArrowheads="1"/>
                </p:cNvSpPr>
                <p:nvPr/>
              </p:nvSpPr>
              <p:spPr bwMode="auto">
                <a:xfrm>
                  <a:off x="2394" y="440"/>
                  <a:ext cx="42" cy="59"/>
                </a:xfrm>
                <a:custGeom>
                  <a:avLst/>
                  <a:gdLst>
                    <a:gd name="T0" fmla="*/ 54 w 187"/>
                    <a:gd name="T1" fmla="*/ 98 h 262"/>
                    <a:gd name="T2" fmla="*/ 122 w 187"/>
                    <a:gd name="T3" fmla="*/ 7 h 262"/>
                    <a:gd name="T4" fmla="*/ 181 w 187"/>
                    <a:gd name="T5" fmla="*/ 14 h 262"/>
                    <a:gd name="T6" fmla="*/ 164 w 187"/>
                    <a:gd name="T7" fmla="*/ 91 h 262"/>
                    <a:gd name="T8" fmla="*/ 54 w 187"/>
                    <a:gd name="T9" fmla="*/ 261 h 262"/>
                    <a:gd name="T10" fmla="*/ 29 w 187"/>
                    <a:gd name="T11" fmla="*/ 211 h 262"/>
                    <a:gd name="T12" fmla="*/ 12 w 187"/>
                    <a:gd name="T13" fmla="*/ 126 h 262"/>
                    <a:gd name="T14" fmla="*/ 54 w 187"/>
                    <a:gd name="T15" fmla="*/ 98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262">
                      <a:moveTo>
                        <a:pt x="54" y="98"/>
                      </a:moveTo>
                      <a:cubicBezTo>
                        <a:pt x="63" y="45"/>
                        <a:pt x="59" y="24"/>
                        <a:pt x="122" y="7"/>
                      </a:cubicBezTo>
                      <a:cubicBezTo>
                        <a:pt x="143" y="10"/>
                        <a:pt x="169" y="0"/>
                        <a:pt x="181" y="14"/>
                      </a:cubicBezTo>
                      <a:cubicBezTo>
                        <a:pt x="186" y="21"/>
                        <a:pt x="173" y="74"/>
                        <a:pt x="164" y="91"/>
                      </a:cubicBezTo>
                      <a:cubicBezTo>
                        <a:pt x="131" y="151"/>
                        <a:pt x="126" y="222"/>
                        <a:pt x="54" y="261"/>
                      </a:cubicBezTo>
                      <a:cubicBezTo>
                        <a:pt x="16" y="250"/>
                        <a:pt x="16" y="239"/>
                        <a:pt x="29" y="211"/>
                      </a:cubicBezTo>
                      <a:cubicBezTo>
                        <a:pt x="21" y="176"/>
                        <a:pt x="0" y="162"/>
                        <a:pt x="12" y="126"/>
                      </a:cubicBezTo>
                      <a:cubicBezTo>
                        <a:pt x="16" y="112"/>
                        <a:pt x="33" y="81"/>
                        <a:pt x="54" y="9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7" name="Freeform 49">
                  <a:extLst>
                    <a:ext uri="{FF2B5EF4-FFF2-40B4-BE49-F238E27FC236}">
                      <a16:creationId xmlns:a16="http://schemas.microsoft.com/office/drawing/2014/main" id="{3ED3B75B-EE9E-4424-98D1-B636A3BABA41}"/>
                    </a:ext>
                  </a:extLst>
                </p:cNvPr>
                <p:cNvSpPr>
                  <a:spLocks noChangeArrowheads="1"/>
                </p:cNvSpPr>
                <p:nvPr/>
              </p:nvSpPr>
              <p:spPr bwMode="auto">
                <a:xfrm>
                  <a:off x="2513" y="403"/>
                  <a:ext cx="21" cy="24"/>
                </a:xfrm>
                <a:custGeom>
                  <a:avLst/>
                  <a:gdLst>
                    <a:gd name="T0" fmla="*/ 32 w 94"/>
                    <a:gd name="T1" fmla="*/ 57 h 108"/>
                    <a:gd name="T2" fmla="*/ 23 w 94"/>
                    <a:gd name="T3" fmla="*/ 107 h 108"/>
                    <a:gd name="T4" fmla="*/ 32 w 94"/>
                    <a:gd name="T5" fmla="*/ 57 h 108"/>
                  </a:gdLst>
                  <a:ahLst/>
                  <a:cxnLst>
                    <a:cxn ang="0">
                      <a:pos x="T0" y="T1"/>
                    </a:cxn>
                    <a:cxn ang="0">
                      <a:pos x="T2" y="T3"/>
                    </a:cxn>
                    <a:cxn ang="0">
                      <a:pos x="T4" y="T5"/>
                    </a:cxn>
                  </a:cxnLst>
                  <a:rect l="0" t="0" r="r" b="b"/>
                  <a:pathLst>
                    <a:path w="94" h="108">
                      <a:moveTo>
                        <a:pt x="32" y="57"/>
                      </a:moveTo>
                      <a:cubicBezTo>
                        <a:pt x="83" y="0"/>
                        <a:pt x="93" y="71"/>
                        <a:pt x="23" y="107"/>
                      </a:cubicBezTo>
                      <a:cubicBezTo>
                        <a:pt x="0" y="82"/>
                        <a:pt x="4" y="78"/>
                        <a:pt x="32" y="5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8" name="Freeform 50">
                  <a:extLst>
                    <a:ext uri="{FF2B5EF4-FFF2-40B4-BE49-F238E27FC236}">
                      <a16:creationId xmlns:a16="http://schemas.microsoft.com/office/drawing/2014/main" id="{2650AFA8-44C9-483A-BBA7-FEEF0E0BAE9C}"/>
                    </a:ext>
                  </a:extLst>
                </p:cNvPr>
                <p:cNvSpPr>
                  <a:spLocks noChangeArrowheads="1"/>
                </p:cNvSpPr>
                <p:nvPr/>
              </p:nvSpPr>
              <p:spPr bwMode="auto">
                <a:xfrm>
                  <a:off x="333" y="178"/>
                  <a:ext cx="1015" cy="866"/>
                </a:xfrm>
                <a:custGeom>
                  <a:avLst/>
                  <a:gdLst>
                    <a:gd name="T0" fmla="*/ 3157 w 4478"/>
                    <a:gd name="T1" fmla="*/ 3180 h 3819"/>
                    <a:gd name="T2" fmla="*/ 3190 w 4478"/>
                    <a:gd name="T3" fmla="*/ 3091 h 3819"/>
                    <a:gd name="T4" fmla="*/ 3282 w 4478"/>
                    <a:gd name="T5" fmla="*/ 2830 h 3819"/>
                    <a:gd name="T6" fmla="*/ 2028 w 4478"/>
                    <a:gd name="T7" fmla="*/ 1966 h 3819"/>
                    <a:gd name="T8" fmla="*/ 1851 w 4478"/>
                    <a:gd name="T9" fmla="*/ 2370 h 3819"/>
                    <a:gd name="T10" fmla="*/ 1989 w 4478"/>
                    <a:gd name="T11" fmla="*/ 3811 h 3819"/>
                    <a:gd name="T12" fmla="*/ 1851 w 4478"/>
                    <a:gd name="T13" fmla="*/ 3385 h 3819"/>
                    <a:gd name="T14" fmla="*/ 1588 w 4478"/>
                    <a:gd name="T15" fmla="*/ 3008 h 3819"/>
                    <a:gd name="T16" fmla="*/ 1608 w 4478"/>
                    <a:gd name="T17" fmla="*/ 2830 h 3819"/>
                    <a:gd name="T18" fmla="*/ 1621 w 4478"/>
                    <a:gd name="T19" fmla="*/ 2700 h 3819"/>
                    <a:gd name="T20" fmla="*/ 1444 w 4478"/>
                    <a:gd name="T21" fmla="*/ 2569 h 3819"/>
                    <a:gd name="T22" fmla="*/ 1273 w 4478"/>
                    <a:gd name="T23" fmla="*/ 2370 h 3819"/>
                    <a:gd name="T24" fmla="*/ 971 w 4478"/>
                    <a:gd name="T25" fmla="*/ 2425 h 3819"/>
                    <a:gd name="T26" fmla="*/ 827 w 4478"/>
                    <a:gd name="T27" fmla="*/ 2501 h 3819"/>
                    <a:gd name="T28" fmla="*/ 512 w 4478"/>
                    <a:gd name="T29" fmla="*/ 2501 h 3819"/>
                    <a:gd name="T30" fmla="*/ 144 w 4478"/>
                    <a:gd name="T31" fmla="*/ 2137 h 3819"/>
                    <a:gd name="T32" fmla="*/ 72 w 4478"/>
                    <a:gd name="T33" fmla="*/ 2021 h 3819"/>
                    <a:gd name="T34" fmla="*/ 0 w 4478"/>
                    <a:gd name="T35" fmla="*/ 1808 h 3819"/>
                    <a:gd name="T36" fmla="*/ 157 w 4478"/>
                    <a:gd name="T37" fmla="*/ 1460 h 3819"/>
                    <a:gd name="T38" fmla="*/ 210 w 4478"/>
                    <a:gd name="T39" fmla="*/ 1241 h 3819"/>
                    <a:gd name="T40" fmla="*/ 334 w 4478"/>
                    <a:gd name="T41" fmla="*/ 980 h 3819"/>
                    <a:gd name="T42" fmla="*/ 531 w 4478"/>
                    <a:gd name="T43" fmla="*/ 795 h 3819"/>
                    <a:gd name="T44" fmla="*/ 1096 w 4478"/>
                    <a:gd name="T45" fmla="*/ 459 h 3819"/>
                    <a:gd name="T46" fmla="*/ 1444 w 4478"/>
                    <a:gd name="T47" fmla="*/ 205 h 3819"/>
                    <a:gd name="T48" fmla="*/ 1693 w 4478"/>
                    <a:gd name="T49" fmla="*/ 41 h 3819"/>
                    <a:gd name="T50" fmla="*/ 2382 w 4478"/>
                    <a:gd name="T51" fmla="*/ 13 h 3819"/>
                    <a:gd name="T52" fmla="*/ 2612 w 4478"/>
                    <a:gd name="T53" fmla="*/ 0 h 3819"/>
                    <a:gd name="T54" fmla="*/ 2520 w 4478"/>
                    <a:gd name="T55" fmla="*/ 233 h 3819"/>
                    <a:gd name="T56" fmla="*/ 2908 w 4478"/>
                    <a:gd name="T57" fmla="*/ 576 h 3819"/>
                    <a:gd name="T58" fmla="*/ 3262 w 4478"/>
                    <a:gd name="T59" fmla="*/ 507 h 3819"/>
                    <a:gd name="T60" fmla="*/ 3472 w 4478"/>
                    <a:gd name="T61" fmla="*/ 562 h 3819"/>
                    <a:gd name="T62" fmla="*/ 3669 w 4478"/>
                    <a:gd name="T63" fmla="*/ 665 h 3819"/>
                    <a:gd name="T64" fmla="*/ 3754 w 4478"/>
                    <a:gd name="T65" fmla="*/ 1289 h 3819"/>
                    <a:gd name="T66" fmla="*/ 3754 w 4478"/>
                    <a:gd name="T67" fmla="*/ 1643 h 3819"/>
                    <a:gd name="T68" fmla="*/ 3932 w 4478"/>
                    <a:gd name="T69" fmla="*/ 1938 h 3819"/>
                    <a:gd name="T70" fmla="*/ 4234 w 4478"/>
                    <a:gd name="T71" fmla="*/ 2055 h 3819"/>
                    <a:gd name="T72" fmla="*/ 4463 w 4478"/>
                    <a:gd name="T73" fmla="*/ 2021 h 3819"/>
                    <a:gd name="T74" fmla="*/ 4358 w 4478"/>
                    <a:gd name="T75" fmla="*/ 2329 h 3819"/>
                    <a:gd name="T76" fmla="*/ 3932 w 4478"/>
                    <a:gd name="T77" fmla="*/ 2789 h 3819"/>
                    <a:gd name="T78" fmla="*/ 3597 w 4478"/>
                    <a:gd name="T79" fmla="*/ 3324 h 3819"/>
                    <a:gd name="T80" fmla="*/ 3649 w 4478"/>
                    <a:gd name="T81" fmla="*/ 3481 h 3819"/>
                    <a:gd name="T82" fmla="*/ 2855 w 4478"/>
                    <a:gd name="T83" fmla="*/ 3811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78" h="3819">
                      <a:moveTo>
                        <a:pt x="2855" y="3811"/>
                      </a:moveTo>
                      <a:lnTo>
                        <a:pt x="3157" y="3180"/>
                      </a:lnTo>
                      <a:lnTo>
                        <a:pt x="3105" y="3077"/>
                      </a:lnTo>
                      <a:lnTo>
                        <a:pt x="3190" y="3091"/>
                      </a:lnTo>
                      <a:lnTo>
                        <a:pt x="3249" y="3022"/>
                      </a:lnTo>
                      <a:lnTo>
                        <a:pt x="3282" y="2830"/>
                      </a:lnTo>
                      <a:lnTo>
                        <a:pt x="3282" y="2542"/>
                      </a:lnTo>
                      <a:lnTo>
                        <a:pt x="2028" y="1966"/>
                      </a:lnTo>
                      <a:lnTo>
                        <a:pt x="1943" y="2110"/>
                      </a:lnTo>
                      <a:lnTo>
                        <a:pt x="1851" y="2370"/>
                      </a:lnTo>
                      <a:lnTo>
                        <a:pt x="2599" y="3818"/>
                      </a:lnTo>
                      <a:lnTo>
                        <a:pt x="1989" y="3811"/>
                      </a:lnTo>
                      <a:lnTo>
                        <a:pt x="1995" y="3673"/>
                      </a:lnTo>
                      <a:cubicBezTo>
                        <a:pt x="1864" y="3564"/>
                        <a:pt x="1943" y="3495"/>
                        <a:pt x="1851" y="3385"/>
                      </a:cubicBezTo>
                      <a:cubicBezTo>
                        <a:pt x="1811" y="3255"/>
                        <a:pt x="1752" y="3207"/>
                        <a:pt x="1660" y="3091"/>
                      </a:cubicBezTo>
                      <a:cubicBezTo>
                        <a:pt x="1634" y="3063"/>
                        <a:pt x="1608" y="3036"/>
                        <a:pt x="1588" y="3008"/>
                      </a:cubicBezTo>
                      <a:lnTo>
                        <a:pt x="1555" y="2960"/>
                      </a:lnTo>
                      <a:cubicBezTo>
                        <a:pt x="1555" y="2960"/>
                        <a:pt x="1608" y="2830"/>
                        <a:pt x="1608" y="2830"/>
                      </a:cubicBezTo>
                      <a:cubicBezTo>
                        <a:pt x="1621" y="2802"/>
                        <a:pt x="1641" y="2748"/>
                        <a:pt x="1641" y="2748"/>
                      </a:cubicBezTo>
                      <a:cubicBezTo>
                        <a:pt x="1634" y="2734"/>
                        <a:pt x="1621" y="2720"/>
                        <a:pt x="1621" y="2700"/>
                      </a:cubicBezTo>
                      <a:cubicBezTo>
                        <a:pt x="1628" y="2672"/>
                        <a:pt x="1660" y="2617"/>
                        <a:pt x="1660" y="2617"/>
                      </a:cubicBezTo>
                      <a:cubicBezTo>
                        <a:pt x="1595" y="2535"/>
                        <a:pt x="1555" y="2542"/>
                        <a:pt x="1444" y="2569"/>
                      </a:cubicBezTo>
                      <a:cubicBezTo>
                        <a:pt x="1424" y="2542"/>
                        <a:pt x="1378" y="2528"/>
                        <a:pt x="1358" y="2501"/>
                      </a:cubicBezTo>
                      <a:cubicBezTo>
                        <a:pt x="1214" y="2309"/>
                        <a:pt x="1417" y="2487"/>
                        <a:pt x="1273" y="2370"/>
                      </a:cubicBezTo>
                      <a:cubicBezTo>
                        <a:pt x="1096" y="2391"/>
                        <a:pt x="1175" y="2370"/>
                        <a:pt x="1024" y="2412"/>
                      </a:cubicBezTo>
                      <a:cubicBezTo>
                        <a:pt x="1004" y="2418"/>
                        <a:pt x="971" y="2425"/>
                        <a:pt x="971" y="2425"/>
                      </a:cubicBezTo>
                      <a:cubicBezTo>
                        <a:pt x="958" y="2439"/>
                        <a:pt x="951" y="2460"/>
                        <a:pt x="932" y="2473"/>
                      </a:cubicBezTo>
                      <a:cubicBezTo>
                        <a:pt x="905" y="2487"/>
                        <a:pt x="827" y="2501"/>
                        <a:pt x="827" y="2501"/>
                      </a:cubicBezTo>
                      <a:cubicBezTo>
                        <a:pt x="689" y="2425"/>
                        <a:pt x="761" y="2432"/>
                        <a:pt x="617" y="2473"/>
                      </a:cubicBezTo>
                      <a:cubicBezTo>
                        <a:pt x="584" y="2480"/>
                        <a:pt x="512" y="2501"/>
                        <a:pt x="512" y="2501"/>
                      </a:cubicBezTo>
                      <a:cubicBezTo>
                        <a:pt x="407" y="2624"/>
                        <a:pt x="301" y="2370"/>
                        <a:pt x="229" y="2309"/>
                      </a:cubicBezTo>
                      <a:cubicBezTo>
                        <a:pt x="210" y="2261"/>
                        <a:pt x="157" y="2192"/>
                        <a:pt x="144" y="2137"/>
                      </a:cubicBezTo>
                      <a:cubicBezTo>
                        <a:pt x="131" y="2110"/>
                        <a:pt x="144" y="2076"/>
                        <a:pt x="124" y="2055"/>
                      </a:cubicBezTo>
                      <a:cubicBezTo>
                        <a:pt x="111" y="2034"/>
                        <a:pt x="85" y="2034"/>
                        <a:pt x="72" y="2021"/>
                      </a:cubicBezTo>
                      <a:cubicBezTo>
                        <a:pt x="19" y="1897"/>
                        <a:pt x="98" y="2096"/>
                        <a:pt x="32" y="1890"/>
                      </a:cubicBezTo>
                      <a:cubicBezTo>
                        <a:pt x="26" y="1863"/>
                        <a:pt x="0" y="1808"/>
                        <a:pt x="0" y="1808"/>
                      </a:cubicBezTo>
                      <a:cubicBezTo>
                        <a:pt x="19" y="1733"/>
                        <a:pt x="13" y="1698"/>
                        <a:pt x="85" y="1664"/>
                      </a:cubicBezTo>
                      <a:cubicBezTo>
                        <a:pt x="131" y="1515"/>
                        <a:pt x="111" y="1582"/>
                        <a:pt x="157" y="1460"/>
                      </a:cubicBezTo>
                      <a:cubicBezTo>
                        <a:pt x="170" y="1433"/>
                        <a:pt x="196" y="1371"/>
                        <a:pt x="196" y="1371"/>
                      </a:cubicBezTo>
                      <a:cubicBezTo>
                        <a:pt x="170" y="1316"/>
                        <a:pt x="157" y="1309"/>
                        <a:pt x="210" y="1241"/>
                      </a:cubicBezTo>
                      <a:cubicBezTo>
                        <a:pt x="236" y="1213"/>
                        <a:pt x="282" y="1159"/>
                        <a:pt x="282" y="1159"/>
                      </a:cubicBezTo>
                      <a:cubicBezTo>
                        <a:pt x="242" y="1063"/>
                        <a:pt x="236" y="1049"/>
                        <a:pt x="334" y="980"/>
                      </a:cubicBezTo>
                      <a:cubicBezTo>
                        <a:pt x="367" y="960"/>
                        <a:pt x="439" y="925"/>
                        <a:pt x="439" y="925"/>
                      </a:cubicBezTo>
                      <a:cubicBezTo>
                        <a:pt x="479" y="884"/>
                        <a:pt x="492" y="836"/>
                        <a:pt x="531" y="795"/>
                      </a:cubicBezTo>
                      <a:cubicBezTo>
                        <a:pt x="584" y="733"/>
                        <a:pt x="669" y="720"/>
                        <a:pt x="741" y="678"/>
                      </a:cubicBezTo>
                      <a:cubicBezTo>
                        <a:pt x="820" y="582"/>
                        <a:pt x="978" y="521"/>
                        <a:pt x="1096" y="459"/>
                      </a:cubicBezTo>
                      <a:cubicBezTo>
                        <a:pt x="1142" y="404"/>
                        <a:pt x="1148" y="342"/>
                        <a:pt x="1234" y="315"/>
                      </a:cubicBezTo>
                      <a:cubicBezTo>
                        <a:pt x="1299" y="267"/>
                        <a:pt x="1365" y="246"/>
                        <a:pt x="1444" y="205"/>
                      </a:cubicBezTo>
                      <a:cubicBezTo>
                        <a:pt x="1463" y="192"/>
                        <a:pt x="1496" y="171"/>
                        <a:pt x="1496" y="171"/>
                      </a:cubicBezTo>
                      <a:cubicBezTo>
                        <a:pt x="1555" y="109"/>
                        <a:pt x="1608" y="68"/>
                        <a:pt x="1693" y="41"/>
                      </a:cubicBezTo>
                      <a:cubicBezTo>
                        <a:pt x="1765" y="212"/>
                        <a:pt x="1975" y="41"/>
                        <a:pt x="2100" y="27"/>
                      </a:cubicBezTo>
                      <a:cubicBezTo>
                        <a:pt x="2192" y="20"/>
                        <a:pt x="2291" y="20"/>
                        <a:pt x="2382" y="13"/>
                      </a:cubicBezTo>
                      <a:cubicBezTo>
                        <a:pt x="2422" y="20"/>
                        <a:pt x="2468" y="34"/>
                        <a:pt x="2507" y="27"/>
                      </a:cubicBezTo>
                      <a:cubicBezTo>
                        <a:pt x="2540" y="27"/>
                        <a:pt x="2612" y="0"/>
                        <a:pt x="2612" y="0"/>
                      </a:cubicBezTo>
                      <a:cubicBezTo>
                        <a:pt x="2724" y="54"/>
                        <a:pt x="2665" y="109"/>
                        <a:pt x="2625" y="205"/>
                      </a:cubicBezTo>
                      <a:cubicBezTo>
                        <a:pt x="2612" y="233"/>
                        <a:pt x="2520" y="233"/>
                        <a:pt x="2520" y="233"/>
                      </a:cubicBezTo>
                      <a:cubicBezTo>
                        <a:pt x="2487" y="322"/>
                        <a:pt x="2612" y="349"/>
                        <a:pt x="2698" y="377"/>
                      </a:cubicBezTo>
                      <a:cubicBezTo>
                        <a:pt x="2750" y="493"/>
                        <a:pt x="2763" y="541"/>
                        <a:pt x="2908" y="576"/>
                      </a:cubicBezTo>
                      <a:cubicBezTo>
                        <a:pt x="3026" y="486"/>
                        <a:pt x="2855" y="445"/>
                        <a:pt x="3072" y="390"/>
                      </a:cubicBezTo>
                      <a:cubicBezTo>
                        <a:pt x="3164" y="418"/>
                        <a:pt x="3183" y="480"/>
                        <a:pt x="3262" y="507"/>
                      </a:cubicBezTo>
                      <a:cubicBezTo>
                        <a:pt x="3315" y="521"/>
                        <a:pt x="3367" y="534"/>
                        <a:pt x="3420" y="548"/>
                      </a:cubicBezTo>
                      <a:cubicBezTo>
                        <a:pt x="3439" y="555"/>
                        <a:pt x="3472" y="562"/>
                        <a:pt x="3472" y="562"/>
                      </a:cubicBezTo>
                      <a:cubicBezTo>
                        <a:pt x="3590" y="534"/>
                        <a:pt x="3590" y="521"/>
                        <a:pt x="3689" y="576"/>
                      </a:cubicBezTo>
                      <a:cubicBezTo>
                        <a:pt x="3715" y="651"/>
                        <a:pt x="3708" y="589"/>
                        <a:pt x="3669" y="665"/>
                      </a:cubicBezTo>
                      <a:cubicBezTo>
                        <a:pt x="3656" y="692"/>
                        <a:pt x="3636" y="754"/>
                        <a:pt x="3636" y="754"/>
                      </a:cubicBezTo>
                      <a:cubicBezTo>
                        <a:pt x="3649" y="905"/>
                        <a:pt x="3649" y="1152"/>
                        <a:pt x="3754" y="1289"/>
                      </a:cubicBezTo>
                      <a:cubicBezTo>
                        <a:pt x="3728" y="1357"/>
                        <a:pt x="3702" y="1426"/>
                        <a:pt x="3689" y="1501"/>
                      </a:cubicBezTo>
                      <a:cubicBezTo>
                        <a:pt x="3702" y="1554"/>
                        <a:pt x="3735" y="1595"/>
                        <a:pt x="3754" y="1643"/>
                      </a:cubicBezTo>
                      <a:cubicBezTo>
                        <a:pt x="3761" y="1691"/>
                        <a:pt x="3754" y="1739"/>
                        <a:pt x="3774" y="1774"/>
                      </a:cubicBezTo>
                      <a:cubicBezTo>
                        <a:pt x="3787" y="1801"/>
                        <a:pt x="3905" y="1863"/>
                        <a:pt x="3932" y="1938"/>
                      </a:cubicBezTo>
                      <a:cubicBezTo>
                        <a:pt x="3899" y="2021"/>
                        <a:pt x="3958" y="2096"/>
                        <a:pt x="4056" y="2124"/>
                      </a:cubicBezTo>
                      <a:cubicBezTo>
                        <a:pt x="4135" y="2103"/>
                        <a:pt x="4188" y="2110"/>
                        <a:pt x="4234" y="2055"/>
                      </a:cubicBezTo>
                      <a:cubicBezTo>
                        <a:pt x="4332" y="2069"/>
                        <a:pt x="4352" y="2076"/>
                        <a:pt x="4411" y="2007"/>
                      </a:cubicBezTo>
                      <a:cubicBezTo>
                        <a:pt x="4431" y="2014"/>
                        <a:pt x="4457" y="2007"/>
                        <a:pt x="4463" y="2021"/>
                      </a:cubicBezTo>
                      <a:cubicBezTo>
                        <a:pt x="4477" y="2062"/>
                        <a:pt x="4424" y="2199"/>
                        <a:pt x="4411" y="2240"/>
                      </a:cubicBezTo>
                      <a:cubicBezTo>
                        <a:pt x="4385" y="2329"/>
                        <a:pt x="4404" y="2233"/>
                        <a:pt x="4358" y="2329"/>
                      </a:cubicBezTo>
                      <a:cubicBezTo>
                        <a:pt x="4280" y="2466"/>
                        <a:pt x="4240" y="2610"/>
                        <a:pt x="4076" y="2700"/>
                      </a:cubicBezTo>
                      <a:cubicBezTo>
                        <a:pt x="4030" y="2754"/>
                        <a:pt x="3997" y="2754"/>
                        <a:pt x="3932" y="2789"/>
                      </a:cubicBezTo>
                      <a:cubicBezTo>
                        <a:pt x="3873" y="2864"/>
                        <a:pt x="3800" y="2940"/>
                        <a:pt x="3722" y="3008"/>
                      </a:cubicBezTo>
                      <a:cubicBezTo>
                        <a:pt x="3676" y="3111"/>
                        <a:pt x="3643" y="3221"/>
                        <a:pt x="3597" y="3324"/>
                      </a:cubicBezTo>
                      <a:cubicBezTo>
                        <a:pt x="3603" y="3351"/>
                        <a:pt x="3610" y="3372"/>
                        <a:pt x="3617" y="3399"/>
                      </a:cubicBezTo>
                      <a:cubicBezTo>
                        <a:pt x="3624" y="3426"/>
                        <a:pt x="3649" y="3481"/>
                        <a:pt x="3649" y="3481"/>
                      </a:cubicBezTo>
                      <a:cubicBezTo>
                        <a:pt x="3669" y="3591"/>
                        <a:pt x="3689" y="3742"/>
                        <a:pt x="3781" y="3818"/>
                      </a:cubicBezTo>
                      <a:lnTo>
                        <a:pt x="2855" y="381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9" name="Freeform 51">
                  <a:extLst>
                    <a:ext uri="{FF2B5EF4-FFF2-40B4-BE49-F238E27FC236}">
                      <a16:creationId xmlns:a16="http://schemas.microsoft.com/office/drawing/2014/main" id="{7C91888D-1A9B-45B5-9594-BF225E0A3F03}"/>
                    </a:ext>
                  </a:extLst>
                </p:cNvPr>
                <p:cNvSpPr>
                  <a:spLocks noChangeArrowheads="1"/>
                </p:cNvSpPr>
                <p:nvPr/>
              </p:nvSpPr>
              <p:spPr bwMode="auto">
                <a:xfrm>
                  <a:off x="727" y="495"/>
                  <a:ext cx="382" cy="540"/>
                </a:xfrm>
                <a:custGeom>
                  <a:avLst/>
                  <a:gdLst>
                    <a:gd name="T0" fmla="*/ 1593 w 1686"/>
                    <a:gd name="T1" fmla="*/ 2380 h 2381"/>
                    <a:gd name="T2" fmla="*/ 1527 w 1686"/>
                    <a:gd name="T3" fmla="*/ 2064 h 2381"/>
                    <a:gd name="T4" fmla="*/ 1422 w 1686"/>
                    <a:gd name="T5" fmla="*/ 1974 h 2381"/>
                    <a:gd name="T6" fmla="*/ 1409 w 1686"/>
                    <a:gd name="T7" fmla="*/ 1844 h 2381"/>
                    <a:gd name="T8" fmla="*/ 1370 w 1686"/>
                    <a:gd name="T9" fmla="*/ 1741 h 2381"/>
                    <a:gd name="T10" fmla="*/ 1370 w 1686"/>
                    <a:gd name="T11" fmla="*/ 1569 h 2381"/>
                    <a:gd name="T12" fmla="*/ 1357 w 1686"/>
                    <a:gd name="T13" fmla="*/ 1467 h 2381"/>
                    <a:gd name="T14" fmla="*/ 1494 w 1686"/>
                    <a:gd name="T15" fmla="*/ 1384 h 2381"/>
                    <a:gd name="T16" fmla="*/ 1685 w 1686"/>
                    <a:gd name="T17" fmla="*/ 1350 h 2381"/>
                    <a:gd name="T18" fmla="*/ 1685 w 1686"/>
                    <a:gd name="T19" fmla="*/ 931 h 2381"/>
                    <a:gd name="T20" fmla="*/ 354 w 1686"/>
                    <a:gd name="T21" fmla="*/ 656 h 2381"/>
                    <a:gd name="T22" fmla="*/ 209 w 1686"/>
                    <a:gd name="T23" fmla="*/ 670 h 2381"/>
                    <a:gd name="T24" fmla="*/ 104 w 1686"/>
                    <a:gd name="T25" fmla="*/ 698 h 2381"/>
                    <a:gd name="T26" fmla="*/ 0 w 1686"/>
                    <a:gd name="T27" fmla="*/ 1020 h 2381"/>
                    <a:gd name="T28" fmla="*/ 609 w 1686"/>
                    <a:gd name="T29" fmla="*/ 2373 h 2381"/>
                    <a:gd name="T30" fmla="*/ 1593 w 1686"/>
                    <a:gd name="T31" fmla="*/ 238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6" h="2381">
                      <a:moveTo>
                        <a:pt x="1593" y="2380"/>
                      </a:moveTo>
                      <a:lnTo>
                        <a:pt x="1527" y="2064"/>
                      </a:lnTo>
                      <a:lnTo>
                        <a:pt x="1422" y="1974"/>
                      </a:lnTo>
                      <a:lnTo>
                        <a:pt x="1409" y="1844"/>
                      </a:lnTo>
                      <a:lnTo>
                        <a:pt x="1370" y="1741"/>
                      </a:lnTo>
                      <a:lnTo>
                        <a:pt x="1370" y="1569"/>
                      </a:lnTo>
                      <a:lnTo>
                        <a:pt x="1357" y="1467"/>
                      </a:lnTo>
                      <a:lnTo>
                        <a:pt x="1494" y="1384"/>
                      </a:lnTo>
                      <a:lnTo>
                        <a:pt x="1685" y="1350"/>
                      </a:lnTo>
                      <a:lnTo>
                        <a:pt x="1685" y="931"/>
                      </a:lnTo>
                      <a:cubicBezTo>
                        <a:pt x="1370" y="814"/>
                        <a:pt x="85" y="0"/>
                        <a:pt x="354" y="656"/>
                      </a:cubicBezTo>
                      <a:cubicBezTo>
                        <a:pt x="236" y="725"/>
                        <a:pt x="373" y="663"/>
                        <a:pt x="209" y="670"/>
                      </a:cubicBezTo>
                      <a:cubicBezTo>
                        <a:pt x="177" y="677"/>
                        <a:pt x="104" y="698"/>
                        <a:pt x="104" y="698"/>
                      </a:cubicBezTo>
                      <a:lnTo>
                        <a:pt x="0" y="1020"/>
                      </a:lnTo>
                      <a:lnTo>
                        <a:pt x="609" y="2373"/>
                      </a:lnTo>
                      <a:lnTo>
                        <a:pt x="1593" y="238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0" name="Freeform 52">
                  <a:extLst>
                    <a:ext uri="{FF2B5EF4-FFF2-40B4-BE49-F238E27FC236}">
                      <a16:creationId xmlns:a16="http://schemas.microsoft.com/office/drawing/2014/main" id="{3DC7B3D9-98A5-467F-8175-DD641CE80534}"/>
                    </a:ext>
                  </a:extLst>
                </p:cNvPr>
                <p:cNvSpPr>
                  <a:spLocks noChangeArrowheads="1"/>
                </p:cNvSpPr>
                <p:nvPr/>
              </p:nvSpPr>
              <p:spPr bwMode="auto">
                <a:xfrm>
                  <a:off x="1400" y="904"/>
                  <a:ext cx="16" cy="29"/>
                </a:xfrm>
                <a:custGeom>
                  <a:avLst/>
                  <a:gdLst>
                    <a:gd name="T0" fmla="*/ 26 w 72"/>
                    <a:gd name="T1" fmla="*/ 87 h 130"/>
                    <a:gd name="T2" fmla="*/ 71 w 72"/>
                    <a:gd name="T3" fmla="*/ 73 h 130"/>
                    <a:gd name="T4" fmla="*/ 26 w 72"/>
                    <a:gd name="T5" fmla="*/ 87 h 130"/>
                  </a:gdLst>
                  <a:ahLst/>
                  <a:cxnLst>
                    <a:cxn ang="0">
                      <a:pos x="T0" y="T1"/>
                    </a:cxn>
                    <a:cxn ang="0">
                      <a:pos x="T2" y="T3"/>
                    </a:cxn>
                    <a:cxn ang="0">
                      <a:pos x="T4" y="T5"/>
                    </a:cxn>
                  </a:cxnLst>
                  <a:rect l="0" t="0" r="r" b="b"/>
                  <a:pathLst>
                    <a:path w="72" h="130">
                      <a:moveTo>
                        <a:pt x="26" y="87"/>
                      </a:moveTo>
                      <a:cubicBezTo>
                        <a:pt x="0" y="13"/>
                        <a:pt x="44" y="0"/>
                        <a:pt x="71" y="73"/>
                      </a:cubicBezTo>
                      <a:cubicBezTo>
                        <a:pt x="52" y="129"/>
                        <a:pt x="67" y="125"/>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1" name="Freeform 53">
                  <a:extLst>
                    <a:ext uri="{FF2B5EF4-FFF2-40B4-BE49-F238E27FC236}">
                      <a16:creationId xmlns:a16="http://schemas.microsoft.com/office/drawing/2014/main" id="{7D72A2DB-7030-4153-B20A-7CD18AB7D930}"/>
                    </a:ext>
                  </a:extLst>
                </p:cNvPr>
                <p:cNvSpPr>
                  <a:spLocks noChangeArrowheads="1"/>
                </p:cNvSpPr>
                <p:nvPr/>
              </p:nvSpPr>
              <p:spPr bwMode="auto">
                <a:xfrm>
                  <a:off x="1379" y="625"/>
                  <a:ext cx="22" cy="17"/>
                </a:xfrm>
                <a:custGeom>
                  <a:avLst/>
                  <a:gdLst>
                    <a:gd name="T0" fmla="*/ 51 w 95"/>
                    <a:gd name="T1" fmla="*/ 45 h 77"/>
                    <a:gd name="T2" fmla="*/ 68 w 95"/>
                    <a:gd name="T3" fmla="*/ 0 h 77"/>
                    <a:gd name="T4" fmla="*/ 85 w 95"/>
                    <a:gd name="T5" fmla="*/ 45 h 77"/>
                    <a:gd name="T6" fmla="*/ 34 w 95"/>
                    <a:gd name="T7" fmla="*/ 76 h 77"/>
                    <a:gd name="T8" fmla="*/ 51 w 95"/>
                    <a:gd name="T9" fmla="*/ 45 h 77"/>
                  </a:gdLst>
                  <a:ahLst/>
                  <a:cxnLst>
                    <a:cxn ang="0">
                      <a:pos x="T0" y="T1"/>
                    </a:cxn>
                    <a:cxn ang="0">
                      <a:pos x="T2" y="T3"/>
                    </a:cxn>
                    <a:cxn ang="0">
                      <a:pos x="T4" y="T5"/>
                    </a:cxn>
                    <a:cxn ang="0">
                      <a:pos x="T6" y="T7"/>
                    </a:cxn>
                    <a:cxn ang="0">
                      <a:pos x="T8" y="T9"/>
                    </a:cxn>
                  </a:cxnLst>
                  <a:rect l="0" t="0" r="r" b="b"/>
                  <a:pathLst>
                    <a:path w="95" h="77">
                      <a:moveTo>
                        <a:pt x="51" y="45"/>
                      </a:moveTo>
                      <a:cubicBezTo>
                        <a:pt x="55" y="30"/>
                        <a:pt x="51" y="0"/>
                        <a:pt x="68" y="0"/>
                      </a:cubicBezTo>
                      <a:cubicBezTo>
                        <a:pt x="85" y="0"/>
                        <a:pt x="94" y="30"/>
                        <a:pt x="85" y="45"/>
                      </a:cubicBezTo>
                      <a:cubicBezTo>
                        <a:pt x="76" y="60"/>
                        <a:pt x="51" y="64"/>
                        <a:pt x="34" y="76"/>
                      </a:cubicBezTo>
                      <a:cubicBezTo>
                        <a:pt x="12" y="19"/>
                        <a:pt x="0" y="22"/>
                        <a:pt x="51" y="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2" name="Freeform 54">
                  <a:extLst>
                    <a:ext uri="{FF2B5EF4-FFF2-40B4-BE49-F238E27FC236}">
                      <a16:creationId xmlns:a16="http://schemas.microsoft.com/office/drawing/2014/main" id="{F74653E2-46E8-46A1-9F3D-555EBA5758A4}"/>
                    </a:ext>
                  </a:extLst>
                </p:cNvPr>
                <p:cNvSpPr>
                  <a:spLocks noChangeArrowheads="1"/>
                </p:cNvSpPr>
                <p:nvPr/>
              </p:nvSpPr>
              <p:spPr bwMode="auto">
                <a:xfrm>
                  <a:off x="444" y="276"/>
                  <a:ext cx="58" cy="24"/>
                </a:xfrm>
                <a:custGeom>
                  <a:avLst/>
                  <a:gdLst>
                    <a:gd name="T0" fmla="*/ 107 w 257"/>
                    <a:gd name="T1" fmla="*/ 64 h 108"/>
                    <a:gd name="T2" fmla="*/ 143 w 257"/>
                    <a:gd name="T3" fmla="*/ 21 h 108"/>
                    <a:gd name="T4" fmla="*/ 161 w 257"/>
                    <a:gd name="T5" fmla="*/ 107 h 108"/>
                    <a:gd name="T6" fmla="*/ 107 w 257"/>
                    <a:gd name="T7" fmla="*/ 64 h 108"/>
                  </a:gdLst>
                  <a:ahLst/>
                  <a:cxnLst>
                    <a:cxn ang="0">
                      <a:pos x="T0" y="T1"/>
                    </a:cxn>
                    <a:cxn ang="0">
                      <a:pos x="T2" y="T3"/>
                    </a:cxn>
                    <a:cxn ang="0">
                      <a:pos x="T4" y="T5"/>
                    </a:cxn>
                    <a:cxn ang="0">
                      <a:pos x="T6" y="T7"/>
                    </a:cxn>
                  </a:cxnLst>
                  <a:rect l="0" t="0" r="r" b="b"/>
                  <a:pathLst>
                    <a:path w="257" h="108">
                      <a:moveTo>
                        <a:pt x="107" y="64"/>
                      </a:moveTo>
                      <a:cubicBezTo>
                        <a:pt x="0" y="35"/>
                        <a:pt x="40" y="0"/>
                        <a:pt x="143" y="21"/>
                      </a:cubicBezTo>
                      <a:cubicBezTo>
                        <a:pt x="206" y="53"/>
                        <a:pt x="256" y="82"/>
                        <a:pt x="161" y="107"/>
                      </a:cubicBezTo>
                      <a:cubicBezTo>
                        <a:pt x="94" y="89"/>
                        <a:pt x="107" y="107"/>
                        <a:pt x="107"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3" name="Freeform 55">
                  <a:extLst>
                    <a:ext uri="{FF2B5EF4-FFF2-40B4-BE49-F238E27FC236}">
                      <a16:creationId xmlns:a16="http://schemas.microsoft.com/office/drawing/2014/main" id="{6B902DF5-1E5B-410A-A4E8-0FF52340F277}"/>
                    </a:ext>
                  </a:extLst>
                </p:cNvPr>
                <p:cNvSpPr>
                  <a:spLocks noChangeArrowheads="1"/>
                </p:cNvSpPr>
                <p:nvPr/>
              </p:nvSpPr>
              <p:spPr bwMode="auto">
                <a:xfrm>
                  <a:off x="1161" y="59"/>
                  <a:ext cx="691" cy="569"/>
                </a:xfrm>
                <a:custGeom>
                  <a:avLst/>
                  <a:gdLst>
                    <a:gd name="T0" fmla="*/ 2080 w 3049"/>
                    <a:gd name="T1" fmla="*/ 1674 h 2510"/>
                    <a:gd name="T2" fmla="*/ 1728 w 3049"/>
                    <a:gd name="T3" fmla="*/ 1630 h 2510"/>
                    <a:gd name="T4" fmla="*/ 1429 w 3049"/>
                    <a:gd name="T5" fmla="*/ 1486 h 2510"/>
                    <a:gd name="T6" fmla="*/ 1165 w 3049"/>
                    <a:gd name="T7" fmla="*/ 1443 h 2510"/>
                    <a:gd name="T8" fmla="*/ 1042 w 3049"/>
                    <a:gd name="T9" fmla="*/ 1500 h 2510"/>
                    <a:gd name="T10" fmla="*/ 1147 w 3049"/>
                    <a:gd name="T11" fmla="*/ 1544 h 2510"/>
                    <a:gd name="T12" fmla="*/ 1288 w 3049"/>
                    <a:gd name="T13" fmla="*/ 1688 h 2510"/>
                    <a:gd name="T14" fmla="*/ 1411 w 3049"/>
                    <a:gd name="T15" fmla="*/ 1717 h 2510"/>
                    <a:gd name="T16" fmla="*/ 1464 w 3049"/>
                    <a:gd name="T17" fmla="*/ 1933 h 2510"/>
                    <a:gd name="T18" fmla="*/ 1376 w 3049"/>
                    <a:gd name="T19" fmla="*/ 1991 h 2510"/>
                    <a:gd name="T20" fmla="*/ 1147 w 3049"/>
                    <a:gd name="T21" fmla="*/ 2220 h 2510"/>
                    <a:gd name="T22" fmla="*/ 989 w 3049"/>
                    <a:gd name="T23" fmla="*/ 2263 h 2510"/>
                    <a:gd name="T24" fmla="*/ 426 w 3049"/>
                    <a:gd name="T25" fmla="*/ 2509 h 2510"/>
                    <a:gd name="T26" fmla="*/ 338 w 3049"/>
                    <a:gd name="T27" fmla="*/ 2220 h 2510"/>
                    <a:gd name="T28" fmla="*/ 197 w 3049"/>
                    <a:gd name="T29" fmla="*/ 1890 h 2510"/>
                    <a:gd name="T30" fmla="*/ 145 w 3049"/>
                    <a:gd name="T31" fmla="*/ 1616 h 2510"/>
                    <a:gd name="T32" fmla="*/ 233 w 3049"/>
                    <a:gd name="T33" fmla="*/ 1241 h 2510"/>
                    <a:gd name="T34" fmla="*/ 74 w 3049"/>
                    <a:gd name="T35" fmla="*/ 1414 h 2510"/>
                    <a:gd name="T36" fmla="*/ 356 w 3049"/>
                    <a:gd name="T37" fmla="*/ 1010 h 2510"/>
                    <a:gd name="T38" fmla="*/ 497 w 3049"/>
                    <a:gd name="T39" fmla="*/ 735 h 2510"/>
                    <a:gd name="T40" fmla="*/ 162 w 3049"/>
                    <a:gd name="T41" fmla="*/ 735 h 2510"/>
                    <a:gd name="T42" fmla="*/ 4 w 3049"/>
                    <a:gd name="T43" fmla="*/ 707 h 2510"/>
                    <a:gd name="T44" fmla="*/ 109 w 3049"/>
                    <a:gd name="T45" fmla="*/ 505 h 2510"/>
                    <a:gd name="T46" fmla="*/ 426 w 3049"/>
                    <a:gd name="T47" fmla="*/ 404 h 2510"/>
                    <a:gd name="T48" fmla="*/ 972 w 3049"/>
                    <a:gd name="T49" fmla="*/ 447 h 2510"/>
                    <a:gd name="T50" fmla="*/ 1007 w 3049"/>
                    <a:gd name="T51" fmla="*/ 230 h 2510"/>
                    <a:gd name="T52" fmla="*/ 1147 w 3049"/>
                    <a:gd name="T53" fmla="*/ 0 h 2510"/>
                    <a:gd name="T54" fmla="*/ 1570 w 3049"/>
                    <a:gd name="T55" fmla="*/ 158 h 2510"/>
                    <a:gd name="T56" fmla="*/ 1447 w 3049"/>
                    <a:gd name="T57" fmla="*/ 317 h 2510"/>
                    <a:gd name="T58" fmla="*/ 1323 w 3049"/>
                    <a:gd name="T59" fmla="*/ 634 h 2510"/>
                    <a:gd name="T60" fmla="*/ 1587 w 3049"/>
                    <a:gd name="T61" fmla="*/ 692 h 2510"/>
                    <a:gd name="T62" fmla="*/ 1640 w 3049"/>
                    <a:gd name="T63" fmla="*/ 490 h 2510"/>
                    <a:gd name="T64" fmla="*/ 1834 w 3049"/>
                    <a:gd name="T65" fmla="*/ 331 h 2510"/>
                    <a:gd name="T66" fmla="*/ 2185 w 3049"/>
                    <a:gd name="T67" fmla="*/ 317 h 2510"/>
                    <a:gd name="T68" fmla="*/ 2326 w 3049"/>
                    <a:gd name="T69" fmla="*/ 187 h 2510"/>
                    <a:gd name="T70" fmla="*/ 2379 w 3049"/>
                    <a:gd name="T71" fmla="*/ 1659 h 2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9" h="2510">
                      <a:moveTo>
                        <a:pt x="2379" y="1659"/>
                      </a:moveTo>
                      <a:lnTo>
                        <a:pt x="2080" y="1674"/>
                      </a:lnTo>
                      <a:lnTo>
                        <a:pt x="1939" y="1630"/>
                      </a:lnTo>
                      <a:lnTo>
                        <a:pt x="1728" y="1630"/>
                      </a:lnTo>
                      <a:cubicBezTo>
                        <a:pt x="1605" y="1616"/>
                        <a:pt x="1583" y="1601"/>
                        <a:pt x="1482" y="1572"/>
                      </a:cubicBezTo>
                      <a:cubicBezTo>
                        <a:pt x="1477" y="1558"/>
                        <a:pt x="1451" y="1490"/>
                        <a:pt x="1429" y="1486"/>
                      </a:cubicBezTo>
                      <a:cubicBezTo>
                        <a:pt x="1394" y="1482"/>
                        <a:pt x="1323" y="1515"/>
                        <a:pt x="1323" y="1515"/>
                      </a:cubicBezTo>
                      <a:cubicBezTo>
                        <a:pt x="1271" y="1486"/>
                        <a:pt x="1218" y="1471"/>
                        <a:pt x="1165" y="1443"/>
                      </a:cubicBezTo>
                      <a:cubicBezTo>
                        <a:pt x="1108" y="1370"/>
                        <a:pt x="1125" y="1284"/>
                        <a:pt x="1024" y="1255"/>
                      </a:cubicBezTo>
                      <a:cubicBezTo>
                        <a:pt x="954" y="1342"/>
                        <a:pt x="972" y="1414"/>
                        <a:pt x="1042" y="1500"/>
                      </a:cubicBezTo>
                      <a:cubicBezTo>
                        <a:pt x="1029" y="1544"/>
                        <a:pt x="1002" y="1605"/>
                        <a:pt x="1042" y="1601"/>
                      </a:cubicBezTo>
                      <a:cubicBezTo>
                        <a:pt x="1082" y="1597"/>
                        <a:pt x="1147" y="1544"/>
                        <a:pt x="1147" y="1544"/>
                      </a:cubicBezTo>
                      <a:cubicBezTo>
                        <a:pt x="1134" y="1623"/>
                        <a:pt x="1068" y="1713"/>
                        <a:pt x="1183" y="1746"/>
                      </a:cubicBezTo>
                      <a:cubicBezTo>
                        <a:pt x="1218" y="1728"/>
                        <a:pt x="1266" y="1717"/>
                        <a:pt x="1288" y="1688"/>
                      </a:cubicBezTo>
                      <a:cubicBezTo>
                        <a:pt x="1328" y="1637"/>
                        <a:pt x="1332" y="1609"/>
                        <a:pt x="1394" y="1572"/>
                      </a:cubicBezTo>
                      <a:cubicBezTo>
                        <a:pt x="1385" y="1616"/>
                        <a:pt x="1345" y="1684"/>
                        <a:pt x="1411" y="1717"/>
                      </a:cubicBezTo>
                      <a:cubicBezTo>
                        <a:pt x="1442" y="1731"/>
                        <a:pt x="1517" y="1746"/>
                        <a:pt x="1517" y="1746"/>
                      </a:cubicBezTo>
                      <a:cubicBezTo>
                        <a:pt x="1680" y="1702"/>
                        <a:pt x="1526" y="1901"/>
                        <a:pt x="1464" y="1933"/>
                      </a:cubicBezTo>
                      <a:cubicBezTo>
                        <a:pt x="1451" y="1948"/>
                        <a:pt x="1447" y="1966"/>
                        <a:pt x="1429" y="1977"/>
                      </a:cubicBezTo>
                      <a:cubicBezTo>
                        <a:pt x="1416" y="1987"/>
                        <a:pt x="1389" y="1980"/>
                        <a:pt x="1376" y="1991"/>
                      </a:cubicBezTo>
                      <a:cubicBezTo>
                        <a:pt x="1319" y="2038"/>
                        <a:pt x="1407" y="2072"/>
                        <a:pt x="1288" y="2104"/>
                      </a:cubicBezTo>
                      <a:cubicBezTo>
                        <a:pt x="1257" y="2144"/>
                        <a:pt x="1196" y="2198"/>
                        <a:pt x="1147" y="2220"/>
                      </a:cubicBezTo>
                      <a:cubicBezTo>
                        <a:pt x="1117" y="2234"/>
                        <a:pt x="1077" y="2238"/>
                        <a:pt x="1042" y="2249"/>
                      </a:cubicBezTo>
                      <a:cubicBezTo>
                        <a:pt x="1024" y="2252"/>
                        <a:pt x="989" y="2263"/>
                        <a:pt x="989" y="2263"/>
                      </a:cubicBezTo>
                      <a:cubicBezTo>
                        <a:pt x="945" y="2375"/>
                        <a:pt x="932" y="2350"/>
                        <a:pt x="760" y="2364"/>
                      </a:cubicBezTo>
                      <a:cubicBezTo>
                        <a:pt x="615" y="2404"/>
                        <a:pt x="580" y="2476"/>
                        <a:pt x="426" y="2509"/>
                      </a:cubicBezTo>
                      <a:cubicBezTo>
                        <a:pt x="338" y="2490"/>
                        <a:pt x="329" y="2476"/>
                        <a:pt x="356" y="2407"/>
                      </a:cubicBezTo>
                      <a:cubicBezTo>
                        <a:pt x="338" y="2328"/>
                        <a:pt x="316" y="2303"/>
                        <a:pt x="338" y="2220"/>
                      </a:cubicBezTo>
                      <a:cubicBezTo>
                        <a:pt x="321" y="2155"/>
                        <a:pt x="312" y="2115"/>
                        <a:pt x="268" y="2061"/>
                      </a:cubicBezTo>
                      <a:cubicBezTo>
                        <a:pt x="255" y="1987"/>
                        <a:pt x="224" y="1959"/>
                        <a:pt x="197" y="1890"/>
                      </a:cubicBezTo>
                      <a:cubicBezTo>
                        <a:pt x="228" y="1811"/>
                        <a:pt x="255" y="1789"/>
                        <a:pt x="215" y="1702"/>
                      </a:cubicBezTo>
                      <a:cubicBezTo>
                        <a:pt x="202" y="1670"/>
                        <a:pt x="145" y="1616"/>
                        <a:pt x="145" y="1616"/>
                      </a:cubicBezTo>
                      <a:cubicBezTo>
                        <a:pt x="184" y="1522"/>
                        <a:pt x="184" y="1471"/>
                        <a:pt x="145" y="1370"/>
                      </a:cubicBezTo>
                      <a:cubicBezTo>
                        <a:pt x="215" y="1331"/>
                        <a:pt x="211" y="1306"/>
                        <a:pt x="233" y="1241"/>
                      </a:cubicBezTo>
                      <a:cubicBezTo>
                        <a:pt x="206" y="1179"/>
                        <a:pt x="215" y="1111"/>
                        <a:pt x="145" y="1197"/>
                      </a:cubicBezTo>
                      <a:cubicBezTo>
                        <a:pt x="175" y="1273"/>
                        <a:pt x="127" y="1349"/>
                        <a:pt x="74" y="1414"/>
                      </a:cubicBezTo>
                      <a:cubicBezTo>
                        <a:pt x="26" y="1298"/>
                        <a:pt x="43" y="1226"/>
                        <a:pt x="57" y="1096"/>
                      </a:cubicBezTo>
                      <a:cubicBezTo>
                        <a:pt x="193" y="1132"/>
                        <a:pt x="237" y="1042"/>
                        <a:pt x="356" y="1010"/>
                      </a:cubicBezTo>
                      <a:cubicBezTo>
                        <a:pt x="413" y="941"/>
                        <a:pt x="373" y="873"/>
                        <a:pt x="461" y="822"/>
                      </a:cubicBezTo>
                      <a:cubicBezTo>
                        <a:pt x="475" y="793"/>
                        <a:pt x="483" y="764"/>
                        <a:pt x="497" y="735"/>
                      </a:cubicBezTo>
                      <a:cubicBezTo>
                        <a:pt x="511" y="706"/>
                        <a:pt x="391" y="707"/>
                        <a:pt x="391" y="707"/>
                      </a:cubicBezTo>
                      <a:cubicBezTo>
                        <a:pt x="356" y="797"/>
                        <a:pt x="255" y="761"/>
                        <a:pt x="162" y="735"/>
                      </a:cubicBezTo>
                      <a:cubicBezTo>
                        <a:pt x="145" y="746"/>
                        <a:pt x="131" y="768"/>
                        <a:pt x="109" y="764"/>
                      </a:cubicBezTo>
                      <a:cubicBezTo>
                        <a:pt x="70" y="757"/>
                        <a:pt x="4" y="707"/>
                        <a:pt x="4" y="707"/>
                      </a:cubicBezTo>
                      <a:cubicBezTo>
                        <a:pt x="17" y="671"/>
                        <a:pt x="17" y="627"/>
                        <a:pt x="39" y="591"/>
                      </a:cubicBezTo>
                      <a:cubicBezTo>
                        <a:pt x="57" y="559"/>
                        <a:pt x="109" y="505"/>
                        <a:pt x="109" y="505"/>
                      </a:cubicBezTo>
                      <a:cubicBezTo>
                        <a:pt x="0" y="476"/>
                        <a:pt x="109" y="461"/>
                        <a:pt x="162" y="447"/>
                      </a:cubicBezTo>
                      <a:cubicBezTo>
                        <a:pt x="255" y="472"/>
                        <a:pt x="329" y="418"/>
                        <a:pt x="426" y="404"/>
                      </a:cubicBezTo>
                      <a:cubicBezTo>
                        <a:pt x="593" y="313"/>
                        <a:pt x="699" y="440"/>
                        <a:pt x="866" y="476"/>
                      </a:cubicBezTo>
                      <a:cubicBezTo>
                        <a:pt x="901" y="465"/>
                        <a:pt x="936" y="458"/>
                        <a:pt x="972" y="447"/>
                      </a:cubicBezTo>
                      <a:cubicBezTo>
                        <a:pt x="989" y="443"/>
                        <a:pt x="994" y="530"/>
                        <a:pt x="1024" y="432"/>
                      </a:cubicBezTo>
                      <a:lnTo>
                        <a:pt x="1007" y="230"/>
                      </a:lnTo>
                      <a:lnTo>
                        <a:pt x="919" y="144"/>
                      </a:lnTo>
                      <a:cubicBezTo>
                        <a:pt x="1068" y="75"/>
                        <a:pt x="1055" y="75"/>
                        <a:pt x="1147" y="0"/>
                      </a:cubicBezTo>
                      <a:cubicBezTo>
                        <a:pt x="1306" y="57"/>
                        <a:pt x="1464" y="115"/>
                        <a:pt x="1622" y="173"/>
                      </a:cubicBezTo>
                      <a:cubicBezTo>
                        <a:pt x="1640" y="180"/>
                        <a:pt x="1587" y="158"/>
                        <a:pt x="1570" y="158"/>
                      </a:cubicBezTo>
                      <a:cubicBezTo>
                        <a:pt x="1534" y="162"/>
                        <a:pt x="1464" y="187"/>
                        <a:pt x="1464" y="187"/>
                      </a:cubicBezTo>
                      <a:cubicBezTo>
                        <a:pt x="1416" y="245"/>
                        <a:pt x="1398" y="256"/>
                        <a:pt x="1447" y="317"/>
                      </a:cubicBezTo>
                      <a:cubicBezTo>
                        <a:pt x="1354" y="429"/>
                        <a:pt x="1420" y="425"/>
                        <a:pt x="1464" y="533"/>
                      </a:cubicBezTo>
                      <a:cubicBezTo>
                        <a:pt x="1407" y="566"/>
                        <a:pt x="1381" y="602"/>
                        <a:pt x="1323" y="634"/>
                      </a:cubicBezTo>
                      <a:cubicBezTo>
                        <a:pt x="1345" y="768"/>
                        <a:pt x="1332" y="768"/>
                        <a:pt x="1482" y="793"/>
                      </a:cubicBezTo>
                      <a:cubicBezTo>
                        <a:pt x="1574" y="779"/>
                        <a:pt x="1618" y="772"/>
                        <a:pt x="1587" y="692"/>
                      </a:cubicBezTo>
                      <a:cubicBezTo>
                        <a:pt x="1592" y="638"/>
                        <a:pt x="1592" y="584"/>
                        <a:pt x="1605" y="533"/>
                      </a:cubicBezTo>
                      <a:cubicBezTo>
                        <a:pt x="1609" y="515"/>
                        <a:pt x="1622" y="479"/>
                        <a:pt x="1640" y="490"/>
                      </a:cubicBezTo>
                      <a:cubicBezTo>
                        <a:pt x="1666" y="505"/>
                        <a:pt x="1653" y="537"/>
                        <a:pt x="1658" y="562"/>
                      </a:cubicBezTo>
                      <a:cubicBezTo>
                        <a:pt x="1776" y="530"/>
                        <a:pt x="1798" y="418"/>
                        <a:pt x="1834" y="331"/>
                      </a:cubicBezTo>
                      <a:cubicBezTo>
                        <a:pt x="1856" y="274"/>
                        <a:pt x="1992" y="266"/>
                        <a:pt x="2045" y="259"/>
                      </a:cubicBezTo>
                      <a:cubicBezTo>
                        <a:pt x="2075" y="331"/>
                        <a:pt x="2097" y="335"/>
                        <a:pt x="2185" y="317"/>
                      </a:cubicBezTo>
                      <a:cubicBezTo>
                        <a:pt x="2251" y="281"/>
                        <a:pt x="2265" y="266"/>
                        <a:pt x="2238" y="202"/>
                      </a:cubicBezTo>
                      <a:cubicBezTo>
                        <a:pt x="2300" y="165"/>
                        <a:pt x="2273" y="165"/>
                        <a:pt x="2326" y="187"/>
                      </a:cubicBezTo>
                      <a:lnTo>
                        <a:pt x="3048" y="259"/>
                      </a:lnTo>
                      <a:lnTo>
                        <a:pt x="2379" y="1659"/>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4" name="Freeform 56">
                  <a:extLst>
                    <a:ext uri="{FF2B5EF4-FFF2-40B4-BE49-F238E27FC236}">
                      <a16:creationId xmlns:a16="http://schemas.microsoft.com/office/drawing/2014/main" id="{DB36A622-61A0-413F-9CFC-928DBC6ADCD9}"/>
                    </a:ext>
                  </a:extLst>
                </p:cNvPr>
                <p:cNvSpPr>
                  <a:spLocks noChangeArrowheads="1"/>
                </p:cNvSpPr>
                <p:nvPr/>
              </p:nvSpPr>
              <p:spPr bwMode="auto">
                <a:xfrm>
                  <a:off x="689" y="15"/>
                  <a:ext cx="1386" cy="233"/>
                </a:xfrm>
                <a:custGeom>
                  <a:avLst/>
                  <a:gdLst>
                    <a:gd name="T0" fmla="*/ 5416 w 6114"/>
                    <a:gd name="T1" fmla="*/ 0 h 1026"/>
                    <a:gd name="T2" fmla="*/ 938 w 6114"/>
                    <a:gd name="T3" fmla="*/ 199 h 1026"/>
                    <a:gd name="T4" fmla="*/ 597 w 6114"/>
                    <a:gd name="T5" fmla="*/ 288 h 1026"/>
                    <a:gd name="T6" fmla="*/ 407 w 6114"/>
                    <a:gd name="T7" fmla="*/ 288 h 1026"/>
                    <a:gd name="T8" fmla="*/ 144 w 6114"/>
                    <a:gd name="T9" fmla="*/ 529 h 1026"/>
                    <a:gd name="T10" fmla="*/ 0 w 6114"/>
                    <a:gd name="T11" fmla="*/ 722 h 1026"/>
                    <a:gd name="T12" fmla="*/ 387 w 6114"/>
                    <a:gd name="T13" fmla="*/ 791 h 1026"/>
                    <a:gd name="T14" fmla="*/ 636 w 6114"/>
                    <a:gd name="T15" fmla="*/ 660 h 1026"/>
                    <a:gd name="T16" fmla="*/ 709 w 6114"/>
                    <a:gd name="T17" fmla="*/ 577 h 1026"/>
                    <a:gd name="T18" fmla="*/ 1096 w 6114"/>
                    <a:gd name="T19" fmla="*/ 357 h 1026"/>
                    <a:gd name="T20" fmla="*/ 1411 w 6114"/>
                    <a:gd name="T21" fmla="*/ 316 h 1026"/>
                    <a:gd name="T22" fmla="*/ 1556 w 6114"/>
                    <a:gd name="T23" fmla="*/ 646 h 1026"/>
                    <a:gd name="T24" fmla="*/ 1234 w 6114"/>
                    <a:gd name="T25" fmla="*/ 749 h 1026"/>
                    <a:gd name="T26" fmla="*/ 1516 w 6114"/>
                    <a:gd name="T27" fmla="*/ 777 h 1026"/>
                    <a:gd name="T28" fmla="*/ 1641 w 6114"/>
                    <a:gd name="T29" fmla="*/ 619 h 1026"/>
                    <a:gd name="T30" fmla="*/ 1746 w 6114"/>
                    <a:gd name="T31" fmla="*/ 632 h 1026"/>
                    <a:gd name="T32" fmla="*/ 1661 w 6114"/>
                    <a:gd name="T33" fmla="*/ 371 h 1026"/>
                    <a:gd name="T34" fmla="*/ 1746 w 6114"/>
                    <a:gd name="T35" fmla="*/ 302 h 1026"/>
                    <a:gd name="T36" fmla="*/ 1818 w 6114"/>
                    <a:gd name="T37" fmla="*/ 605 h 1026"/>
                    <a:gd name="T38" fmla="*/ 1746 w 6114"/>
                    <a:gd name="T39" fmla="*/ 777 h 1026"/>
                    <a:gd name="T40" fmla="*/ 1943 w 6114"/>
                    <a:gd name="T41" fmla="*/ 894 h 1026"/>
                    <a:gd name="T42" fmla="*/ 1963 w 6114"/>
                    <a:gd name="T43" fmla="*/ 632 h 1026"/>
                    <a:gd name="T44" fmla="*/ 2173 w 6114"/>
                    <a:gd name="T45" fmla="*/ 708 h 1026"/>
                    <a:gd name="T46" fmla="*/ 2508 w 6114"/>
                    <a:gd name="T47" fmla="*/ 502 h 1026"/>
                    <a:gd name="T48" fmla="*/ 2685 w 6114"/>
                    <a:gd name="T49" fmla="*/ 343 h 1026"/>
                    <a:gd name="T50" fmla="*/ 2882 w 6114"/>
                    <a:gd name="T51" fmla="*/ 385 h 1026"/>
                    <a:gd name="T52" fmla="*/ 2987 w 6114"/>
                    <a:gd name="T53" fmla="*/ 343 h 1026"/>
                    <a:gd name="T54" fmla="*/ 2829 w 6114"/>
                    <a:gd name="T55" fmla="*/ 302 h 1026"/>
                    <a:gd name="T56" fmla="*/ 3112 w 6114"/>
                    <a:gd name="T57" fmla="*/ 240 h 1026"/>
                    <a:gd name="T58" fmla="*/ 3571 w 6114"/>
                    <a:gd name="T59" fmla="*/ 371 h 1026"/>
                    <a:gd name="T60" fmla="*/ 3814 w 6114"/>
                    <a:gd name="T61" fmla="*/ 288 h 1026"/>
                    <a:gd name="T62" fmla="*/ 3834 w 6114"/>
                    <a:gd name="T63" fmla="*/ 433 h 1026"/>
                    <a:gd name="T64" fmla="*/ 3729 w 6114"/>
                    <a:gd name="T65" fmla="*/ 694 h 1026"/>
                    <a:gd name="T66" fmla="*/ 4011 w 6114"/>
                    <a:gd name="T67" fmla="*/ 605 h 1026"/>
                    <a:gd name="T68" fmla="*/ 4097 w 6114"/>
                    <a:gd name="T69" fmla="*/ 550 h 1026"/>
                    <a:gd name="T70" fmla="*/ 4254 w 6114"/>
                    <a:gd name="T71" fmla="*/ 419 h 1026"/>
                    <a:gd name="T72" fmla="*/ 5213 w 6114"/>
                    <a:gd name="T73" fmla="*/ 577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14" h="1026">
                      <a:moveTo>
                        <a:pt x="5213" y="577"/>
                      </a:moveTo>
                      <a:cubicBezTo>
                        <a:pt x="5338" y="495"/>
                        <a:pt x="6113" y="96"/>
                        <a:pt x="5416" y="0"/>
                      </a:cubicBezTo>
                      <a:lnTo>
                        <a:pt x="1044" y="0"/>
                      </a:lnTo>
                      <a:cubicBezTo>
                        <a:pt x="978" y="82"/>
                        <a:pt x="1063" y="123"/>
                        <a:pt x="938" y="199"/>
                      </a:cubicBezTo>
                      <a:cubicBezTo>
                        <a:pt x="853" y="302"/>
                        <a:pt x="873" y="268"/>
                        <a:pt x="761" y="330"/>
                      </a:cubicBezTo>
                      <a:cubicBezTo>
                        <a:pt x="709" y="316"/>
                        <a:pt x="656" y="302"/>
                        <a:pt x="597" y="288"/>
                      </a:cubicBezTo>
                      <a:cubicBezTo>
                        <a:pt x="584" y="282"/>
                        <a:pt x="544" y="275"/>
                        <a:pt x="544" y="275"/>
                      </a:cubicBezTo>
                      <a:cubicBezTo>
                        <a:pt x="499" y="275"/>
                        <a:pt x="446" y="268"/>
                        <a:pt x="407" y="288"/>
                      </a:cubicBezTo>
                      <a:cubicBezTo>
                        <a:pt x="354" y="309"/>
                        <a:pt x="302" y="419"/>
                        <a:pt x="249" y="460"/>
                      </a:cubicBezTo>
                      <a:cubicBezTo>
                        <a:pt x="210" y="488"/>
                        <a:pt x="177" y="509"/>
                        <a:pt x="144" y="529"/>
                      </a:cubicBezTo>
                      <a:cubicBezTo>
                        <a:pt x="105" y="557"/>
                        <a:pt x="32" y="591"/>
                        <a:pt x="32" y="591"/>
                      </a:cubicBezTo>
                      <a:cubicBezTo>
                        <a:pt x="59" y="653"/>
                        <a:pt x="45" y="667"/>
                        <a:pt x="0" y="722"/>
                      </a:cubicBezTo>
                      <a:cubicBezTo>
                        <a:pt x="111" y="736"/>
                        <a:pt x="144" y="736"/>
                        <a:pt x="105" y="825"/>
                      </a:cubicBezTo>
                      <a:cubicBezTo>
                        <a:pt x="177" y="839"/>
                        <a:pt x="315" y="797"/>
                        <a:pt x="387" y="791"/>
                      </a:cubicBezTo>
                      <a:cubicBezTo>
                        <a:pt x="466" y="770"/>
                        <a:pt x="479" y="804"/>
                        <a:pt x="544" y="763"/>
                      </a:cubicBezTo>
                      <a:cubicBezTo>
                        <a:pt x="584" y="660"/>
                        <a:pt x="544" y="687"/>
                        <a:pt x="636" y="660"/>
                      </a:cubicBezTo>
                      <a:cubicBezTo>
                        <a:pt x="656" y="646"/>
                        <a:pt x="676" y="639"/>
                        <a:pt x="689" y="619"/>
                      </a:cubicBezTo>
                      <a:cubicBezTo>
                        <a:pt x="696" y="605"/>
                        <a:pt x="696" y="584"/>
                        <a:pt x="709" y="577"/>
                      </a:cubicBezTo>
                      <a:cubicBezTo>
                        <a:pt x="735" y="550"/>
                        <a:pt x="919" y="474"/>
                        <a:pt x="971" y="460"/>
                      </a:cubicBezTo>
                      <a:cubicBezTo>
                        <a:pt x="1050" y="357"/>
                        <a:pt x="1004" y="385"/>
                        <a:pt x="1096" y="357"/>
                      </a:cubicBezTo>
                      <a:cubicBezTo>
                        <a:pt x="1168" y="378"/>
                        <a:pt x="1175" y="426"/>
                        <a:pt x="1254" y="398"/>
                      </a:cubicBezTo>
                      <a:cubicBezTo>
                        <a:pt x="1306" y="357"/>
                        <a:pt x="1352" y="350"/>
                        <a:pt x="1411" y="316"/>
                      </a:cubicBezTo>
                      <a:cubicBezTo>
                        <a:pt x="1483" y="398"/>
                        <a:pt x="1424" y="316"/>
                        <a:pt x="1464" y="474"/>
                      </a:cubicBezTo>
                      <a:cubicBezTo>
                        <a:pt x="1483" y="543"/>
                        <a:pt x="1529" y="584"/>
                        <a:pt x="1556" y="646"/>
                      </a:cubicBezTo>
                      <a:cubicBezTo>
                        <a:pt x="1490" y="687"/>
                        <a:pt x="1503" y="715"/>
                        <a:pt x="1431" y="736"/>
                      </a:cubicBezTo>
                      <a:cubicBezTo>
                        <a:pt x="1359" y="825"/>
                        <a:pt x="1332" y="777"/>
                        <a:pt x="1234" y="749"/>
                      </a:cubicBezTo>
                      <a:cubicBezTo>
                        <a:pt x="1254" y="804"/>
                        <a:pt x="1313" y="873"/>
                        <a:pt x="1378" y="908"/>
                      </a:cubicBezTo>
                      <a:cubicBezTo>
                        <a:pt x="1431" y="784"/>
                        <a:pt x="1385" y="839"/>
                        <a:pt x="1516" y="777"/>
                      </a:cubicBezTo>
                      <a:cubicBezTo>
                        <a:pt x="1556" y="763"/>
                        <a:pt x="1628" y="722"/>
                        <a:pt x="1628" y="722"/>
                      </a:cubicBezTo>
                      <a:cubicBezTo>
                        <a:pt x="1628" y="687"/>
                        <a:pt x="1615" y="646"/>
                        <a:pt x="1641" y="619"/>
                      </a:cubicBezTo>
                      <a:cubicBezTo>
                        <a:pt x="1661" y="605"/>
                        <a:pt x="1667" y="660"/>
                        <a:pt x="1694" y="660"/>
                      </a:cubicBezTo>
                      <a:cubicBezTo>
                        <a:pt x="1720" y="667"/>
                        <a:pt x="1733" y="646"/>
                        <a:pt x="1746" y="632"/>
                      </a:cubicBezTo>
                      <a:cubicBezTo>
                        <a:pt x="1720" y="564"/>
                        <a:pt x="1654" y="529"/>
                        <a:pt x="1628" y="460"/>
                      </a:cubicBezTo>
                      <a:cubicBezTo>
                        <a:pt x="1641" y="433"/>
                        <a:pt x="1674" y="398"/>
                        <a:pt x="1661" y="371"/>
                      </a:cubicBezTo>
                      <a:cubicBezTo>
                        <a:pt x="1648" y="344"/>
                        <a:pt x="1628" y="288"/>
                        <a:pt x="1628" y="288"/>
                      </a:cubicBezTo>
                      <a:cubicBezTo>
                        <a:pt x="1680" y="220"/>
                        <a:pt x="1700" y="240"/>
                        <a:pt x="1746" y="302"/>
                      </a:cubicBezTo>
                      <a:cubicBezTo>
                        <a:pt x="1772" y="385"/>
                        <a:pt x="1812" y="419"/>
                        <a:pt x="1871" y="488"/>
                      </a:cubicBezTo>
                      <a:cubicBezTo>
                        <a:pt x="1845" y="557"/>
                        <a:pt x="1897" y="564"/>
                        <a:pt x="1818" y="605"/>
                      </a:cubicBezTo>
                      <a:cubicBezTo>
                        <a:pt x="1720" y="729"/>
                        <a:pt x="1825" y="570"/>
                        <a:pt x="1799" y="694"/>
                      </a:cubicBezTo>
                      <a:cubicBezTo>
                        <a:pt x="1799" y="722"/>
                        <a:pt x="1759" y="749"/>
                        <a:pt x="1746" y="777"/>
                      </a:cubicBezTo>
                      <a:cubicBezTo>
                        <a:pt x="1772" y="839"/>
                        <a:pt x="1759" y="859"/>
                        <a:pt x="1713" y="908"/>
                      </a:cubicBezTo>
                      <a:cubicBezTo>
                        <a:pt x="1759" y="1025"/>
                        <a:pt x="1851" y="921"/>
                        <a:pt x="1943" y="894"/>
                      </a:cubicBezTo>
                      <a:cubicBezTo>
                        <a:pt x="1963" y="839"/>
                        <a:pt x="1936" y="818"/>
                        <a:pt x="1963" y="763"/>
                      </a:cubicBezTo>
                      <a:cubicBezTo>
                        <a:pt x="1943" y="722"/>
                        <a:pt x="1891" y="667"/>
                        <a:pt x="1963" y="632"/>
                      </a:cubicBezTo>
                      <a:cubicBezTo>
                        <a:pt x="1989" y="619"/>
                        <a:pt x="2068" y="605"/>
                        <a:pt x="2068" y="605"/>
                      </a:cubicBezTo>
                      <a:cubicBezTo>
                        <a:pt x="2140" y="626"/>
                        <a:pt x="2133" y="653"/>
                        <a:pt x="2173" y="708"/>
                      </a:cubicBezTo>
                      <a:cubicBezTo>
                        <a:pt x="2225" y="577"/>
                        <a:pt x="2173" y="619"/>
                        <a:pt x="2370" y="632"/>
                      </a:cubicBezTo>
                      <a:cubicBezTo>
                        <a:pt x="2330" y="522"/>
                        <a:pt x="2396" y="522"/>
                        <a:pt x="2508" y="502"/>
                      </a:cubicBezTo>
                      <a:cubicBezTo>
                        <a:pt x="2514" y="488"/>
                        <a:pt x="2541" y="392"/>
                        <a:pt x="2580" y="371"/>
                      </a:cubicBezTo>
                      <a:cubicBezTo>
                        <a:pt x="2613" y="357"/>
                        <a:pt x="2685" y="343"/>
                        <a:pt x="2685" y="343"/>
                      </a:cubicBezTo>
                      <a:cubicBezTo>
                        <a:pt x="2823" y="371"/>
                        <a:pt x="2711" y="398"/>
                        <a:pt x="2829" y="433"/>
                      </a:cubicBezTo>
                      <a:cubicBezTo>
                        <a:pt x="2843" y="419"/>
                        <a:pt x="2856" y="392"/>
                        <a:pt x="2882" y="385"/>
                      </a:cubicBezTo>
                      <a:cubicBezTo>
                        <a:pt x="2921" y="378"/>
                        <a:pt x="2967" y="419"/>
                        <a:pt x="3000" y="398"/>
                      </a:cubicBezTo>
                      <a:cubicBezTo>
                        <a:pt x="3026" y="392"/>
                        <a:pt x="3000" y="357"/>
                        <a:pt x="2987" y="343"/>
                      </a:cubicBezTo>
                      <a:cubicBezTo>
                        <a:pt x="2961" y="323"/>
                        <a:pt x="2915" y="323"/>
                        <a:pt x="2882" y="316"/>
                      </a:cubicBezTo>
                      <a:cubicBezTo>
                        <a:pt x="2862" y="309"/>
                        <a:pt x="2829" y="302"/>
                        <a:pt x="2829" y="302"/>
                      </a:cubicBezTo>
                      <a:cubicBezTo>
                        <a:pt x="2889" y="261"/>
                        <a:pt x="2908" y="247"/>
                        <a:pt x="2987" y="275"/>
                      </a:cubicBezTo>
                      <a:cubicBezTo>
                        <a:pt x="3026" y="261"/>
                        <a:pt x="3066" y="240"/>
                        <a:pt x="3112" y="240"/>
                      </a:cubicBezTo>
                      <a:cubicBezTo>
                        <a:pt x="3171" y="247"/>
                        <a:pt x="3355" y="295"/>
                        <a:pt x="3407" y="316"/>
                      </a:cubicBezTo>
                      <a:cubicBezTo>
                        <a:pt x="3459" y="337"/>
                        <a:pt x="3571" y="371"/>
                        <a:pt x="3571" y="371"/>
                      </a:cubicBezTo>
                      <a:cubicBezTo>
                        <a:pt x="3598" y="371"/>
                        <a:pt x="3676" y="357"/>
                        <a:pt x="3709" y="343"/>
                      </a:cubicBezTo>
                      <a:cubicBezTo>
                        <a:pt x="3742" y="323"/>
                        <a:pt x="3814" y="288"/>
                        <a:pt x="3814" y="288"/>
                      </a:cubicBezTo>
                      <a:cubicBezTo>
                        <a:pt x="3841" y="288"/>
                        <a:pt x="3926" y="302"/>
                        <a:pt x="3939" y="330"/>
                      </a:cubicBezTo>
                      <a:cubicBezTo>
                        <a:pt x="3959" y="378"/>
                        <a:pt x="3867" y="419"/>
                        <a:pt x="3834" y="433"/>
                      </a:cubicBezTo>
                      <a:cubicBezTo>
                        <a:pt x="3782" y="474"/>
                        <a:pt x="3729" y="474"/>
                        <a:pt x="3709" y="529"/>
                      </a:cubicBezTo>
                      <a:cubicBezTo>
                        <a:pt x="3729" y="591"/>
                        <a:pt x="3703" y="632"/>
                        <a:pt x="3729" y="694"/>
                      </a:cubicBezTo>
                      <a:cubicBezTo>
                        <a:pt x="3768" y="639"/>
                        <a:pt x="3788" y="626"/>
                        <a:pt x="3867" y="646"/>
                      </a:cubicBezTo>
                      <a:cubicBezTo>
                        <a:pt x="3906" y="742"/>
                        <a:pt x="3952" y="639"/>
                        <a:pt x="4011" y="605"/>
                      </a:cubicBezTo>
                      <a:cubicBezTo>
                        <a:pt x="4024" y="591"/>
                        <a:pt x="4024" y="570"/>
                        <a:pt x="4044" y="564"/>
                      </a:cubicBezTo>
                      <a:cubicBezTo>
                        <a:pt x="4057" y="550"/>
                        <a:pt x="4084" y="557"/>
                        <a:pt x="4097" y="550"/>
                      </a:cubicBezTo>
                      <a:cubicBezTo>
                        <a:pt x="4110" y="536"/>
                        <a:pt x="4110" y="515"/>
                        <a:pt x="4116" y="502"/>
                      </a:cubicBezTo>
                      <a:cubicBezTo>
                        <a:pt x="4149" y="447"/>
                        <a:pt x="4189" y="433"/>
                        <a:pt x="4254" y="419"/>
                      </a:cubicBezTo>
                      <a:cubicBezTo>
                        <a:pt x="4359" y="426"/>
                        <a:pt x="4491" y="474"/>
                        <a:pt x="4596" y="474"/>
                      </a:cubicBezTo>
                      <a:lnTo>
                        <a:pt x="5213" y="57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5" name="Freeform 57">
                  <a:extLst>
                    <a:ext uri="{FF2B5EF4-FFF2-40B4-BE49-F238E27FC236}">
                      <a16:creationId xmlns:a16="http://schemas.microsoft.com/office/drawing/2014/main" id="{50943E6C-01AD-4B06-B195-BA09FD8FC261}"/>
                    </a:ext>
                  </a:extLst>
                </p:cNvPr>
                <p:cNvSpPr>
                  <a:spLocks noChangeArrowheads="1"/>
                </p:cNvSpPr>
                <p:nvPr/>
              </p:nvSpPr>
              <p:spPr bwMode="auto">
                <a:xfrm>
                  <a:off x="971" y="100"/>
                  <a:ext cx="30" cy="26"/>
                </a:xfrm>
                <a:custGeom>
                  <a:avLst/>
                  <a:gdLst>
                    <a:gd name="T0" fmla="*/ 12 w 134"/>
                    <a:gd name="T1" fmla="*/ 104 h 113"/>
                    <a:gd name="T2" fmla="*/ 133 w 134"/>
                    <a:gd name="T3" fmla="*/ 0 h 113"/>
                    <a:gd name="T4" fmla="*/ 81 w 134"/>
                    <a:gd name="T5" fmla="*/ 89 h 113"/>
                    <a:gd name="T6" fmla="*/ 12 w 134"/>
                    <a:gd name="T7" fmla="*/ 104 h 113"/>
                  </a:gdLst>
                  <a:ahLst/>
                  <a:cxnLst>
                    <a:cxn ang="0">
                      <a:pos x="T0" y="T1"/>
                    </a:cxn>
                    <a:cxn ang="0">
                      <a:pos x="T2" y="T3"/>
                    </a:cxn>
                    <a:cxn ang="0">
                      <a:pos x="T4" y="T5"/>
                    </a:cxn>
                    <a:cxn ang="0">
                      <a:pos x="T6" y="T7"/>
                    </a:cxn>
                  </a:cxnLst>
                  <a:rect l="0" t="0" r="r" b="b"/>
                  <a:pathLst>
                    <a:path w="134" h="113">
                      <a:moveTo>
                        <a:pt x="12" y="104"/>
                      </a:moveTo>
                      <a:cubicBezTo>
                        <a:pt x="34" y="29"/>
                        <a:pt x="51" y="22"/>
                        <a:pt x="133" y="0"/>
                      </a:cubicBezTo>
                      <a:cubicBezTo>
                        <a:pt x="124" y="18"/>
                        <a:pt x="107" y="82"/>
                        <a:pt x="81" y="89"/>
                      </a:cubicBezTo>
                      <a:cubicBezTo>
                        <a:pt x="0" y="112"/>
                        <a:pt x="12" y="33"/>
                        <a:pt x="12" y="10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6" name="Freeform 58">
                  <a:extLst>
                    <a:ext uri="{FF2B5EF4-FFF2-40B4-BE49-F238E27FC236}">
                      <a16:creationId xmlns:a16="http://schemas.microsoft.com/office/drawing/2014/main" id="{7A8C7CC0-EB5E-46FE-AC22-F484D7AD4F77}"/>
                    </a:ext>
                  </a:extLst>
                </p:cNvPr>
                <p:cNvSpPr>
                  <a:spLocks noChangeArrowheads="1"/>
                </p:cNvSpPr>
                <p:nvPr/>
              </p:nvSpPr>
              <p:spPr bwMode="auto">
                <a:xfrm>
                  <a:off x="926" y="134"/>
                  <a:ext cx="46" cy="27"/>
                </a:xfrm>
                <a:custGeom>
                  <a:avLst/>
                  <a:gdLst>
                    <a:gd name="T0" fmla="*/ 27 w 201"/>
                    <a:gd name="T1" fmla="*/ 120 h 121"/>
                    <a:gd name="T2" fmla="*/ 100 w 201"/>
                    <a:gd name="T3" fmla="*/ 0 h 121"/>
                    <a:gd name="T4" fmla="*/ 172 w 201"/>
                    <a:gd name="T5" fmla="*/ 15 h 121"/>
                    <a:gd name="T6" fmla="*/ 27 w 201"/>
                    <a:gd name="T7" fmla="*/ 120 h 121"/>
                  </a:gdLst>
                  <a:ahLst/>
                  <a:cxnLst>
                    <a:cxn ang="0">
                      <a:pos x="T0" y="T1"/>
                    </a:cxn>
                    <a:cxn ang="0">
                      <a:pos x="T2" y="T3"/>
                    </a:cxn>
                    <a:cxn ang="0">
                      <a:pos x="T4" y="T5"/>
                    </a:cxn>
                    <a:cxn ang="0">
                      <a:pos x="T6" y="T7"/>
                    </a:cxn>
                  </a:cxnLst>
                  <a:rect l="0" t="0" r="r" b="b"/>
                  <a:pathLst>
                    <a:path w="201" h="121">
                      <a:moveTo>
                        <a:pt x="27" y="120"/>
                      </a:moveTo>
                      <a:cubicBezTo>
                        <a:pt x="0" y="52"/>
                        <a:pt x="31" y="37"/>
                        <a:pt x="100" y="0"/>
                      </a:cubicBezTo>
                      <a:cubicBezTo>
                        <a:pt x="122" y="3"/>
                        <a:pt x="159" y="0"/>
                        <a:pt x="172" y="15"/>
                      </a:cubicBezTo>
                      <a:cubicBezTo>
                        <a:pt x="200" y="48"/>
                        <a:pt x="72" y="120"/>
                        <a:pt x="27"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7" name="Freeform 59">
                  <a:extLst>
                    <a:ext uri="{FF2B5EF4-FFF2-40B4-BE49-F238E27FC236}">
                      <a16:creationId xmlns:a16="http://schemas.microsoft.com/office/drawing/2014/main" id="{9A2B6A29-E5F6-4B83-9D89-90B3286E5D42}"/>
                    </a:ext>
                  </a:extLst>
                </p:cNvPr>
                <p:cNvSpPr>
                  <a:spLocks noChangeArrowheads="1"/>
                </p:cNvSpPr>
                <p:nvPr/>
              </p:nvSpPr>
              <p:spPr bwMode="auto">
                <a:xfrm>
                  <a:off x="1072" y="235"/>
                  <a:ext cx="76" cy="14"/>
                </a:xfrm>
                <a:custGeom>
                  <a:avLst/>
                  <a:gdLst>
                    <a:gd name="T0" fmla="*/ 161 w 333"/>
                    <a:gd name="T1" fmla="*/ 62 h 63"/>
                    <a:gd name="T2" fmla="*/ 109 w 333"/>
                    <a:gd name="T3" fmla="*/ 6 h 63"/>
                    <a:gd name="T4" fmla="*/ 161 w 333"/>
                    <a:gd name="T5" fmla="*/ 62 h 63"/>
                  </a:gdLst>
                  <a:ahLst/>
                  <a:cxnLst>
                    <a:cxn ang="0">
                      <a:pos x="T0" y="T1"/>
                    </a:cxn>
                    <a:cxn ang="0">
                      <a:pos x="T2" y="T3"/>
                    </a:cxn>
                    <a:cxn ang="0">
                      <a:pos x="T4" y="T5"/>
                    </a:cxn>
                  </a:cxnLst>
                  <a:rect l="0" t="0" r="r" b="b"/>
                  <a:pathLst>
                    <a:path w="333" h="63">
                      <a:moveTo>
                        <a:pt x="161" y="62"/>
                      </a:moveTo>
                      <a:cubicBezTo>
                        <a:pt x="109" y="48"/>
                        <a:pt x="0" y="34"/>
                        <a:pt x="109" y="6"/>
                      </a:cubicBezTo>
                      <a:cubicBezTo>
                        <a:pt x="332" y="31"/>
                        <a:pt x="200" y="0"/>
                        <a:pt x="161" y="6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8" name="Freeform 60">
                  <a:extLst>
                    <a:ext uri="{FF2B5EF4-FFF2-40B4-BE49-F238E27FC236}">
                      <a16:creationId xmlns:a16="http://schemas.microsoft.com/office/drawing/2014/main" id="{7A95D300-0067-4206-A9FC-46242D2EB15D}"/>
                    </a:ext>
                  </a:extLst>
                </p:cNvPr>
                <p:cNvSpPr>
                  <a:spLocks noChangeArrowheads="1"/>
                </p:cNvSpPr>
                <p:nvPr/>
              </p:nvSpPr>
              <p:spPr bwMode="auto">
                <a:xfrm>
                  <a:off x="1210" y="223"/>
                  <a:ext cx="42" cy="38"/>
                </a:xfrm>
                <a:custGeom>
                  <a:avLst/>
                  <a:gdLst>
                    <a:gd name="T0" fmla="*/ 0 w 187"/>
                    <a:gd name="T1" fmla="*/ 78 h 166"/>
                    <a:gd name="T2" fmla="*/ 53 w 187"/>
                    <a:gd name="T3" fmla="*/ 33 h 166"/>
                    <a:gd name="T4" fmla="*/ 0 w 187"/>
                    <a:gd name="T5" fmla="*/ 78 h 166"/>
                  </a:gdLst>
                  <a:ahLst/>
                  <a:cxnLst>
                    <a:cxn ang="0">
                      <a:pos x="T0" y="T1"/>
                    </a:cxn>
                    <a:cxn ang="0">
                      <a:pos x="T2" y="T3"/>
                    </a:cxn>
                    <a:cxn ang="0">
                      <a:pos x="T4" y="T5"/>
                    </a:cxn>
                  </a:cxnLst>
                  <a:rect l="0" t="0" r="r" b="b"/>
                  <a:pathLst>
                    <a:path w="187" h="166">
                      <a:moveTo>
                        <a:pt x="0" y="78"/>
                      </a:moveTo>
                      <a:cubicBezTo>
                        <a:pt x="17" y="63"/>
                        <a:pt x="31" y="41"/>
                        <a:pt x="53" y="33"/>
                      </a:cubicBezTo>
                      <a:cubicBezTo>
                        <a:pt x="186" y="0"/>
                        <a:pt x="101" y="165"/>
                        <a:pt x="0"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9" name="Freeform 61">
                  <a:extLst>
                    <a:ext uri="{FF2B5EF4-FFF2-40B4-BE49-F238E27FC236}">
                      <a16:creationId xmlns:a16="http://schemas.microsoft.com/office/drawing/2014/main" id="{2AF52F52-351D-440B-BA42-517F54F24A8A}"/>
                    </a:ext>
                  </a:extLst>
                </p:cNvPr>
                <p:cNvSpPr>
                  <a:spLocks noChangeArrowheads="1"/>
                </p:cNvSpPr>
                <p:nvPr/>
              </p:nvSpPr>
              <p:spPr bwMode="auto">
                <a:xfrm>
                  <a:off x="856" y="132"/>
                  <a:ext cx="34" cy="24"/>
                </a:xfrm>
                <a:custGeom>
                  <a:avLst/>
                  <a:gdLst>
                    <a:gd name="T0" fmla="*/ 33 w 148"/>
                    <a:gd name="T1" fmla="*/ 78 h 108"/>
                    <a:gd name="T2" fmla="*/ 147 w 148"/>
                    <a:gd name="T3" fmla="*/ 35 h 108"/>
                    <a:gd name="T4" fmla="*/ 33 w 148"/>
                    <a:gd name="T5" fmla="*/ 78 h 108"/>
                  </a:gdLst>
                  <a:ahLst/>
                  <a:cxnLst>
                    <a:cxn ang="0">
                      <a:pos x="T0" y="T1"/>
                    </a:cxn>
                    <a:cxn ang="0">
                      <a:pos x="T2" y="T3"/>
                    </a:cxn>
                    <a:cxn ang="0">
                      <a:pos x="T4" y="T5"/>
                    </a:cxn>
                  </a:cxnLst>
                  <a:rect l="0" t="0" r="r" b="b"/>
                  <a:pathLst>
                    <a:path w="148" h="108">
                      <a:moveTo>
                        <a:pt x="33" y="78"/>
                      </a:moveTo>
                      <a:cubicBezTo>
                        <a:pt x="0" y="0"/>
                        <a:pt x="71" y="21"/>
                        <a:pt x="147" y="35"/>
                      </a:cubicBezTo>
                      <a:cubicBezTo>
                        <a:pt x="66" y="57"/>
                        <a:pt x="71" y="107"/>
                        <a:pt x="33"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2110" name="Group 62">
                <a:extLst>
                  <a:ext uri="{FF2B5EF4-FFF2-40B4-BE49-F238E27FC236}">
                    <a16:creationId xmlns:a16="http://schemas.microsoft.com/office/drawing/2014/main" id="{72595571-FF47-4DFD-B7DB-37293FFFF0F4}"/>
                  </a:ext>
                </a:extLst>
              </p:cNvPr>
              <p:cNvGrpSpPr>
                <a:grpSpLocks/>
              </p:cNvGrpSpPr>
              <p:nvPr/>
            </p:nvGrpSpPr>
            <p:grpSpPr bwMode="auto">
              <a:xfrm>
                <a:off x="7" y="15"/>
                <a:ext cx="5738" cy="1021"/>
                <a:chOff x="7" y="15"/>
                <a:chExt cx="5738" cy="1021"/>
              </a:xfrm>
            </p:grpSpPr>
            <p:sp>
              <p:nvSpPr>
                <p:cNvPr id="2111" name="Line 63">
                  <a:extLst>
                    <a:ext uri="{FF2B5EF4-FFF2-40B4-BE49-F238E27FC236}">
                      <a16:creationId xmlns:a16="http://schemas.microsoft.com/office/drawing/2014/main" id="{C6C1E888-FCBA-4970-B280-473E4E70F75A}"/>
                    </a:ext>
                  </a:extLst>
                </p:cNvPr>
                <p:cNvSpPr>
                  <a:spLocks noChangeShapeType="1"/>
                </p:cNvSpPr>
                <p:nvPr/>
              </p:nvSpPr>
              <p:spPr bwMode="auto">
                <a:xfrm>
                  <a:off x="7" y="555"/>
                  <a:ext cx="5739" cy="1"/>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2" name="Line 64">
                  <a:extLst>
                    <a:ext uri="{FF2B5EF4-FFF2-40B4-BE49-F238E27FC236}">
                      <a16:creationId xmlns:a16="http://schemas.microsoft.com/office/drawing/2014/main" id="{3B804999-BCA2-47C6-BBEB-95B169A282B6}"/>
                    </a:ext>
                  </a:extLst>
                </p:cNvPr>
                <p:cNvSpPr>
                  <a:spLocks noChangeShapeType="1"/>
                </p:cNvSpPr>
                <p:nvPr/>
              </p:nvSpPr>
              <p:spPr bwMode="auto">
                <a:xfrm>
                  <a:off x="471"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3" name="Line 65">
                  <a:extLst>
                    <a:ext uri="{FF2B5EF4-FFF2-40B4-BE49-F238E27FC236}">
                      <a16:creationId xmlns:a16="http://schemas.microsoft.com/office/drawing/2014/main" id="{879B8EDE-CB08-4249-82D0-586DB9373EEA}"/>
                    </a:ext>
                  </a:extLst>
                </p:cNvPr>
                <p:cNvSpPr>
                  <a:spLocks noChangeShapeType="1"/>
                </p:cNvSpPr>
                <p:nvPr/>
              </p:nvSpPr>
              <p:spPr bwMode="auto">
                <a:xfrm>
                  <a:off x="1005"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4" name="Line 66">
                  <a:extLst>
                    <a:ext uri="{FF2B5EF4-FFF2-40B4-BE49-F238E27FC236}">
                      <a16:creationId xmlns:a16="http://schemas.microsoft.com/office/drawing/2014/main" id="{E85E6CFA-F84F-4FB1-A5BC-0966F0AE6F96}"/>
                    </a:ext>
                  </a:extLst>
                </p:cNvPr>
                <p:cNvSpPr>
                  <a:spLocks noChangeShapeType="1"/>
                </p:cNvSpPr>
                <p:nvPr/>
              </p:nvSpPr>
              <p:spPr bwMode="auto">
                <a:xfrm>
                  <a:off x="1540"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5" name="Line 67">
                  <a:extLst>
                    <a:ext uri="{FF2B5EF4-FFF2-40B4-BE49-F238E27FC236}">
                      <a16:creationId xmlns:a16="http://schemas.microsoft.com/office/drawing/2014/main" id="{1890BF23-3550-48CD-99D5-C64E880D23D3}"/>
                    </a:ext>
                  </a:extLst>
                </p:cNvPr>
                <p:cNvSpPr>
                  <a:spLocks noChangeShapeType="1"/>
                </p:cNvSpPr>
                <p:nvPr/>
              </p:nvSpPr>
              <p:spPr bwMode="auto">
                <a:xfrm>
                  <a:off x="2074"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6" name="Line 68">
                  <a:extLst>
                    <a:ext uri="{FF2B5EF4-FFF2-40B4-BE49-F238E27FC236}">
                      <a16:creationId xmlns:a16="http://schemas.microsoft.com/office/drawing/2014/main" id="{356F4047-2457-473F-89DF-26E3CD98AB5B}"/>
                    </a:ext>
                  </a:extLst>
                </p:cNvPr>
                <p:cNvSpPr>
                  <a:spLocks noChangeShapeType="1"/>
                </p:cNvSpPr>
                <p:nvPr/>
              </p:nvSpPr>
              <p:spPr bwMode="auto">
                <a:xfrm>
                  <a:off x="2609"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7" name="Line 69">
                  <a:extLst>
                    <a:ext uri="{FF2B5EF4-FFF2-40B4-BE49-F238E27FC236}">
                      <a16:creationId xmlns:a16="http://schemas.microsoft.com/office/drawing/2014/main" id="{44375481-C375-4D3D-A437-909C96AE3ECC}"/>
                    </a:ext>
                  </a:extLst>
                </p:cNvPr>
                <p:cNvSpPr>
                  <a:spLocks noChangeShapeType="1"/>
                </p:cNvSpPr>
                <p:nvPr/>
              </p:nvSpPr>
              <p:spPr bwMode="auto">
                <a:xfrm>
                  <a:off x="3143"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8" name="Line 70">
                  <a:extLst>
                    <a:ext uri="{FF2B5EF4-FFF2-40B4-BE49-F238E27FC236}">
                      <a16:creationId xmlns:a16="http://schemas.microsoft.com/office/drawing/2014/main" id="{AC1B178A-29EB-4646-B8D6-A1F6CD213454}"/>
                    </a:ext>
                  </a:extLst>
                </p:cNvPr>
                <p:cNvSpPr>
                  <a:spLocks noChangeShapeType="1"/>
                </p:cNvSpPr>
                <p:nvPr/>
              </p:nvSpPr>
              <p:spPr bwMode="auto">
                <a:xfrm>
                  <a:off x="3678"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9" name="Line 71">
                  <a:extLst>
                    <a:ext uri="{FF2B5EF4-FFF2-40B4-BE49-F238E27FC236}">
                      <a16:creationId xmlns:a16="http://schemas.microsoft.com/office/drawing/2014/main" id="{CC0167DB-1947-40A9-8B0C-06E7CAC55E5E}"/>
                    </a:ext>
                  </a:extLst>
                </p:cNvPr>
                <p:cNvSpPr>
                  <a:spLocks noChangeShapeType="1"/>
                </p:cNvSpPr>
                <p:nvPr/>
              </p:nvSpPr>
              <p:spPr bwMode="auto">
                <a:xfrm>
                  <a:off x="4212"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 name="Line 72">
                  <a:extLst>
                    <a:ext uri="{FF2B5EF4-FFF2-40B4-BE49-F238E27FC236}">
                      <a16:creationId xmlns:a16="http://schemas.microsoft.com/office/drawing/2014/main" id="{55516E5D-E838-4657-8309-3C95701C0E8F}"/>
                    </a:ext>
                  </a:extLst>
                </p:cNvPr>
                <p:cNvSpPr>
                  <a:spLocks noChangeShapeType="1"/>
                </p:cNvSpPr>
                <p:nvPr/>
              </p:nvSpPr>
              <p:spPr bwMode="auto">
                <a:xfrm>
                  <a:off x="4747"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1" name="Line 73">
                  <a:extLst>
                    <a:ext uri="{FF2B5EF4-FFF2-40B4-BE49-F238E27FC236}">
                      <a16:creationId xmlns:a16="http://schemas.microsoft.com/office/drawing/2014/main" id="{5BBD3B49-DDB8-47BA-BA54-3F662DF1BB3D}"/>
                    </a:ext>
                  </a:extLst>
                </p:cNvPr>
                <p:cNvSpPr>
                  <a:spLocks noChangeShapeType="1"/>
                </p:cNvSpPr>
                <p:nvPr/>
              </p:nvSpPr>
              <p:spPr bwMode="auto">
                <a:xfrm>
                  <a:off x="5281" y="15"/>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122" name="Group 74">
                <a:extLst>
                  <a:ext uri="{FF2B5EF4-FFF2-40B4-BE49-F238E27FC236}">
                    <a16:creationId xmlns:a16="http://schemas.microsoft.com/office/drawing/2014/main" id="{7DA78DC0-6336-4706-9AD2-A18A54C325FE}"/>
                  </a:ext>
                </a:extLst>
              </p:cNvPr>
              <p:cNvGrpSpPr>
                <a:grpSpLocks/>
              </p:cNvGrpSpPr>
              <p:nvPr/>
            </p:nvGrpSpPr>
            <p:grpSpPr bwMode="auto">
              <a:xfrm>
                <a:off x="363" y="10"/>
                <a:ext cx="4918" cy="1033"/>
                <a:chOff x="363" y="10"/>
                <a:chExt cx="4918" cy="1033"/>
              </a:xfrm>
            </p:grpSpPr>
            <p:sp>
              <p:nvSpPr>
                <p:cNvPr id="2123" name="Line 75">
                  <a:extLst>
                    <a:ext uri="{FF2B5EF4-FFF2-40B4-BE49-F238E27FC236}">
                      <a16:creationId xmlns:a16="http://schemas.microsoft.com/office/drawing/2014/main" id="{3241643A-45FC-4F0C-BF34-3A5FF423AEB3}"/>
                    </a:ext>
                  </a:extLst>
                </p:cNvPr>
                <p:cNvSpPr>
                  <a:spLocks noChangeShapeType="1"/>
                </p:cNvSpPr>
                <p:nvPr/>
              </p:nvSpPr>
              <p:spPr bwMode="auto">
                <a:xfrm>
                  <a:off x="4212" y="12"/>
                  <a:ext cx="1" cy="347"/>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4" name="Line 76">
                  <a:extLst>
                    <a:ext uri="{FF2B5EF4-FFF2-40B4-BE49-F238E27FC236}">
                      <a16:creationId xmlns:a16="http://schemas.microsoft.com/office/drawing/2014/main" id="{B2A35087-6BE7-41D4-9727-F1B60E344D85}"/>
                    </a:ext>
                  </a:extLst>
                </p:cNvPr>
                <p:cNvSpPr>
                  <a:spLocks noChangeShapeType="1"/>
                </p:cNvSpPr>
                <p:nvPr/>
              </p:nvSpPr>
              <p:spPr bwMode="auto">
                <a:xfrm>
                  <a:off x="4498" y="555"/>
                  <a:ext cx="16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5" name="Line 77">
                  <a:extLst>
                    <a:ext uri="{FF2B5EF4-FFF2-40B4-BE49-F238E27FC236}">
                      <a16:creationId xmlns:a16="http://schemas.microsoft.com/office/drawing/2014/main" id="{0973344F-BC98-4939-A172-048A46B5269C}"/>
                    </a:ext>
                  </a:extLst>
                </p:cNvPr>
                <p:cNvSpPr>
                  <a:spLocks noChangeShapeType="1"/>
                </p:cNvSpPr>
                <p:nvPr/>
              </p:nvSpPr>
              <p:spPr bwMode="auto">
                <a:xfrm>
                  <a:off x="4747" y="599"/>
                  <a:ext cx="1" cy="69"/>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6" name="Line 78">
                  <a:extLst>
                    <a:ext uri="{FF2B5EF4-FFF2-40B4-BE49-F238E27FC236}">
                      <a16:creationId xmlns:a16="http://schemas.microsoft.com/office/drawing/2014/main" id="{34DA1138-07AC-424E-AEA6-1BCB9E3436F9}"/>
                    </a:ext>
                  </a:extLst>
                </p:cNvPr>
                <p:cNvSpPr>
                  <a:spLocks noChangeShapeType="1"/>
                </p:cNvSpPr>
                <p:nvPr/>
              </p:nvSpPr>
              <p:spPr bwMode="auto">
                <a:xfrm>
                  <a:off x="5282" y="843"/>
                  <a:ext cx="1" cy="193"/>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7" name="Line 79">
                  <a:extLst>
                    <a:ext uri="{FF2B5EF4-FFF2-40B4-BE49-F238E27FC236}">
                      <a16:creationId xmlns:a16="http://schemas.microsoft.com/office/drawing/2014/main" id="{DD765BF2-5085-4594-91B4-002768B6ED98}"/>
                    </a:ext>
                  </a:extLst>
                </p:cNvPr>
                <p:cNvSpPr>
                  <a:spLocks noChangeShapeType="1"/>
                </p:cNvSpPr>
                <p:nvPr/>
              </p:nvSpPr>
              <p:spPr bwMode="auto">
                <a:xfrm>
                  <a:off x="2609" y="22"/>
                  <a:ext cx="1" cy="15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8" name="Line 80">
                  <a:extLst>
                    <a:ext uri="{FF2B5EF4-FFF2-40B4-BE49-F238E27FC236}">
                      <a16:creationId xmlns:a16="http://schemas.microsoft.com/office/drawing/2014/main" id="{4210B1D7-1257-402C-9653-965C59A043F3}"/>
                    </a:ext>
                  </a:extLst>
                </p:cNvPr>
                <p:cNvSpPr>
                  <a:spLocks noChangeShapeType="1"/>
                </p:cNvSpPr>
                <p:nvPr/>
              </p:nvSpPr>
              <p:spPr bwMode="auto">
                <a:xfrm>
                  <a:off x="2074" y="15"/>
                  <a:ext cx="1" cy="82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9" name="Line 81">
                  <a:extLst>
                    <a:ext uri="{FF2B5EF4-FFF2-40B4-BE49-F238E27FC236}">
                      <a16:creationId xmlns:a16="http://schemas.microsoft.com/office/drawing/2014/main" id="{81B09804-4C2E-418E-9512-752E17EC402C}"/>
                    </a:ext>
                  </a:extLst>
                </p:cNvPr>
                <p:cNvSpPr>
                  <a:spLocks noChangeShapeType="1"/>
                </p:cNvSpPr>
                <p:nvPr/>
              </p:nvSpPr>
              <p:spPr bwMode="auto">
                <a:xfrm flipH="1">
                  <a:off x="2012" y="555"/>
                  <a:ext cx="162"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0" name="Line 82">
                  <a:extLst>
                    <a:ext uri="{FF2B5EF4-FFF2-40B4-BE49-F238E27FC236}">
                      <a16:creationId xmlns:a16="http://schemas.microsoft.com/office/drawing/2014/main" id="{70B010C4-92FA-4036-9F34-7D0CE32796DA}"/>
                    </a:ext>
                  </a:extLst>
                </p:cNvPr>
                <p:cNvSpPr>
                  <a:spLocks noChangeShapeType="1"/>
                </p:cNvSpPr>
                <p:nvPr/>
              </p:nvSpPr>
              <p:spPr bwMode="auto">
                <a:xfrm>
                  <a:off x="1699" y="555"/>
                  <a:ext cx="141"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1" name="Line 83">
                  <a:extLst>
                    <a:ext uri="{FF2B5EF4-FFF2-40B4-BE49-F238E27FC236}">
                      <a16:creationId xmlns:a16="http://schemas.microsoft.com/office/drawing/2014/main" id="{E361E6F2-003B-4D2E-9A5A-3CEFA50D56C1}"/>
                    </a:ext>
                  </a:extLst>
                </p:cNvPr>
                <p:cNvSpPr>
                  <a:spLocks noChangeShapeType="1"/>
                </p:cNvSpPr>
                <p:nvPr/>
              </p:nvSpPr>
              <p:spPr bwMode="auto">
                <a:xfrm flipH="1">
                  <a:off x="1229" y="555"/>
                  <a:ext cx="19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2" name="Line 84">
                  <a:extLst>
                    <a:ext uri="{FF2B5EF4-FFF2-40B4-BE49-F238E27FC236}">
                      <a16:creationId xmlns:a16="http://schemas.microsoft.com/office/drawing/2014/main" id="{73FB0899-BD30-42EA-A411-F8FD88171EE8}"/>
                    </a:ext>
                  </a:extLst>
                </p:cNvPr>
                <p:cNvSpPr>
                  <a:spLocks noChangeShapeType="1"/>
                </p:cNvSpPr>
                <p:nvPr/>
              </p:nvSpPr>
              <p:spPr bwMode="auto">
                <a:xfrm>
                  <a:off x="363" y="555"/>
                  <a:ext cx="816"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3" name="Line 85">
                  <a:extLst>
                    <a:ext uri="{FF2B5EF4-FFF2-40B4-BE49-F238E27FC236}">
                      <a16:creationId xmlns:a16="http://schemas.microsoft.com/office/drawing/2014/main" id="{D8089353-F9B0-41CE-BFCE-1C6F8F0B5F9F}"/>
                    </a:ext>
                  </a:extLst>
                </p:cNvPr>
                <p:cNvSpPr>
                  <a:spLocks noChangeShapeType="1"/>
                </p:cNvSpPr>
                <p:nvPr/>
              </p:nvSpPr>
              <p:spPr bwMode="auto">
                <a:xfrm>
                  <a:off x="1000" y="316"/>
                  <a:ext cx="1" cy="72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4" name="Line 86">
                  <a:extLst>
                    <a:ext uri="{FF2B5EF4-FFF2-40B4-BE49-F238E27FC236}">
                      <a16:creationId xmlns:a16="http://schemas.microsoft.com/office/drawing/2014/main" id="{2C40CE55-BCBC-4212-8D72-B67A803EE9BF}"/>
                    </a:ext>
                  </a:extLst>
                </p:cNvPr>
                <p:cNvSpPr>
                  <a:spLocks noChangeShapeType="1"/>
                </p:cNvSpPr>
                <p:nvPr/>
              </p:nvSpPr>
              <p:spPr bwMode="auto">
                <a:xfrm>
                  <a:off x="471" y="359"/>
                  <a:ext cx="1" cy="38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5" name="Line 87">
                  <a:extLst>
                    <a:ext uri="{FF2B5EF4-FFF2-40B4-BE49-F238E27FC236}">
                      <a16:creationId xmlns:a16="http://schemas.microsoft.com/office/drawing/2014/main" id="{E76247B7-BF7E-471E-B893-75963C0068E6}"/>
                    </a:ext>
                  </a:extLst>
                </p:cNvPr>
                <p:cNvSpPr>
                  <a:spLocks noChangeShapeType="1"/>
                </p:cNvSpPr>
                <p:nvPr/>
              </p:nvSpPr>
              <p:spPr bwMode="auto">
                <a:xfrm flipV="1">
                  <a:off x="1005" y="9"/>
                  <a:ext cx="1" cy="6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6" name="Line 88">
                  <a:extLst>
                    <a:ext uri="{FF2B5EF4-FFF2-40B4-BE49-F238E27FC236}">
                      <a16:creationId xmlns:a16="http://schemas.microsoft.com/office/drawing/2014/main" id="{DAC1AAB1-8B18-470F-9195-F44834AF5A5D}"/>
                    </a:ext>
                  </a:extLst>
                </p:cNvPr>
                <p:cNvSpPr>
                  <a:spLocks noChangeShapeType="1"/>
                </p:cNvSpPr>
                <p:nvPr/>
              </p:nvSpPr>
              <p:spPr bwMode="auto">
                <a:xfrm>
                  <a:off x="1540" y="184"/>
                  <a:ext cx="1" cy="23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7" name="Line 89">
                  <a:extLst>
                    <a:ext uri="{FF2B5EF4-FFF2-40B4-BE49-F238E27FC236}">
                      <a16:creationId xmlns:a16="http://schemas.microsoft.com/office/drawing/2014/main" id="{EC3CE9CA-C5DE-4364-890E-F7A1392C7729}"/>
                    </a:ext>
                  </a:extLst>
                </p:cNvPr>
                <p:cNvSpPr>
                  <a:spLocks noChangeShapeType="1"/>
                </p:cNvSpPr>
                <p:nvPr/>
              </p:nvSpPr>
              <p:spPr bwMode="auto">
                <a:xfrm flipV="1">
                  <a:off x="1540" y="13"/>
                  <a:ext cx="1" cy="56"/>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grpSp>
        </p:grpSp>
        <p:pic>
          <p:nvPicPr>
            <p:cNvPr id="2138" name="Picture 90">
              <a:extLst>
                <a:ext uri="{FF2B5EF4-FFF2-40B4-BE49-F238E27FC236}">
                  <a16:creationId xmlns:a16="http://schemas.microsoft.com/office/drawing/2014/main" id="{C3112BA7-4AF1-4D5C-B8CE-BA0E9419931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 y="1578"/>
              <a:ext cx="690" cy="64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
        <p:nvSpPr>
          <p:cNvPr id="2139" name="Rectangle 91">
            <a:extLst>
              <a:ext uri="{FF2B5EF4-FFF2-40B4-BE49-F238E27FC236}">
                <a16:creationId xmlns:a16="http://schemas.microsoft.com/office/drawing/2014/main" id="{0E09444A-70D3-45C0-A3E8-04C0B61FAAD3}"/>
              </a:ext>
            </a:extLst>
          </p:cNvPr>
          <p:cNvSpPr>
            <a:spLocks noGrp="1" noChangeArrowheads="1"/>
          </p:cNvSpPr>
          <p:nvPr>
            <p:ph type="title"/>
          </p:nvPr>
        </p:nvSpPr>
        <p:spPr bwMode="auto">
          <a:xfrm>
            <a:off x="1828800" y="1828800"/>
            <a:ext cx="6932613" cy="2360613"/>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140" name="Rectangle 92">
            <a:extLst>
              <a:ext uri="{FF2B5EF4-FFF2-40B4-BE49-F238E27FC236}">
                <a16:creationId xmlns:a16="http://schemas.microsoft.com/office/drawing/2014/main" id="{99C87CFA-ABDA-4A8F-92F3-0D914C5E29BC}"/>
              </a:ext>
            </a:extLst>
          </p:cNvPr>
          <p:cNvSpPr>
            <a:spLocks noGrp="1" noChangeArrowheads="1"/>
          </p:cNvSpPr>
          <p:nvPr>
            <p:ph type="body" idx="1"/>
          </p:nvPr>
        </p:nvSpPr>
        <p:spPr bwMode="auto">
          <a:xfrm>
            <a:off x="671513" y="1906588"/>
            <a:ext cx="7807325" cy="4318000"/>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FFCC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100000"/>
        <a:buFont typeface="StarSymbol" charset="0"/>
        <a:buBlip>
          <a:blip r:embed="rId14"/>
        </a:buBlip>
        <a:defRPr sz="3200" kern="1200">
          <a:solidFill>
            <a:srgbClr val="FFFFCC"/>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FFFFCC"/>
          </a:solidFill>
          <a:latin typeface="+mn-lt"/>
          <a:ea typeface="+mn-ea"/>
          <a:cs typeface="+mn-cs"/>
        </a:defRPr>
      </a:lvl2pPr>
      <a:lvl3pPr marL="1143000" indent="-228600" algn="l" defTabSz="457200" rtl="0" fontAlgn="base">
        <a:spcBef>
          <a:spcPts val="600"/>
        </a:spcBef>
        <a:spcAft>
          <a:spcPct val="0"/>
        </a:spcAft>
        <a:buClr>
          <a:srgbClr val="FFFFCC"/>
        </a:buClr>
        <a:buSzPct val="100000"/>
        <a:buFont typeface="Tahoma" panose="020B0604030504040204" pitchFamily="34" charset="0"/>
        <a:buChar char="•"/>
        <a:defRPr sz="2400" kern="1200">
          <a:solidFill>
            <a:srgbClr val="FFFFCC"/>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4.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audio" Target="../media/audio5.wav"/><Relationship Id="rId3" Type="http://schemas.openxmlformats.org/officeDocument/2006/relationships/audio" Target="../media/audio1.wav"/><Relationship Id="rId7" Type="http://schemas.openxmlformats.org/officeDocument/2006/relationships/audio" Target="../media/audio4.wav"/><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audio" Target="../media/audio3.wav"/><Relationship Id="rId5" Type="http://schemas.openxmlformats.org/officeDocument/2006/relationships/audio" Target="../media/audio2.wav"/><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E7D781A3-49A2-4FBC-BEDA-E0DF0D9F43F6}"/>
              </a:ext>
            </a:extLst>
          </p:cNvPr>
          <p:cNvSpPr>
            <a:spLocks noChangeArrowheads="1"/>
          </p:cNvSpPr>
          <p:nvPr>
            <p:ph type="title"/>
          </p:nvPr>
        </p:nvSpPr>
        <p:spPr>
          <a:xfrm>
            <a:off x="1320800" y="1492250"/>
            <a:ext cx="6275388" cy="1289050"/>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Technician Licensing Class</a:t>
            </a:r>
          </a:p>
        </p:txBody>
      </p:sp>
      <p:sp>
        <p:nvSpPr>
          <p:cNvPr id="4098" name="Rectangle 2">
            <a:extLst>
              <a:ext uri="{FF2B5EF4-FFF2-40B4-BE49-F238E27FC236}">
                <a16:creationId xmlns:a16="http://schemas.microsoft.com/office/drawing/2014/main" id="{C804272B-EBC0-4E12-9EDE-622F8949CD5C}"/>
              </a:ext>
            </a:extLst>
          </p:cNvPr>
          <p:cNvSpPr>
            <a:spLocks noChangeArrowheads="1"/>
          </p:cNvSpPr>
          <p:nvPr>
            <p:ph type="body" idx="1"/>
          </p:nvPr>
        </p:nvSpPr>
        <p:spPr>
          <a:xfrm>
            <a:off x="1371600" y="4267200"/>
            <a:ext cx="5908675" cy="1758950"/>
          </a:xfrm>
          <a:ln/>
          <a:extLst>
            <a:ext uri="{909E8E84-426E-40DD-AFC4-6F175D3DCCD1}">
              <a14:hiddenFill xmlns:a14="http://schemas.microsoft.com/office/drawing/2010/main">
                <a:solidFill>
                  <a:srgbClr val="FFFFFF"/>
                </a:solidFill>
              </a14:hiddenFill>
            </a:ext>
          </a:extLst>
        </p:spPr>
        <p:txBody>
          <a:bodyPr/>
          <a:lstStyle/>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presented by the</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Amateur Radio Club</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Texas</a:t>
            </a:r>
          </a:p>
        </p:txBody>
      </p:sp>
      <p:pic>
        <p:nvPicPr>
          <p:cNvPr id="4099" name="Picture 3">
            <a:extLst>
              <a:ext uri="{FF2B5EF4-FFF2-40B4-BE49-F238E27FC236}">
                <a16:creationId xmlns:a16="http://schemas.microsoft.com/office/drawing/2014/main" id="{5F61B36F-C9C2-455C-93D6-E9E54E77D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132388"/>
            <a:ext cx="1241425" cy="12620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100" name="Picture 4">
            <a:extLst>
              <a:ext uri="{FF2B5EF4-FFF2-40B4-BE49-F238E27FC236}">
                <a16:creationId xmlns:a16="http://schemas.microsoft.com/office/drawing/2014/main" id="{519725B8-9004-4C98-B2CB-ADBFE162E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5127625"/>
            <a:ext cx="609600" cy="1247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102" name="Text Box 6">
            <a:extLst>
              <a:ext uri="{FF2B5EF4-FFF2-40B4-BE49-F238E27FC236}">
                <a16:creationId xmlns:a16="http://schemas.microsoft.com/office/drawing/2014/main" id="{9484288E-3EB5-4206-928E-7AE38FE7D076}"/>
              </a:ext>
            </a:extLst>
          </p:cNvPr>
          <p:cNvSpPr txBox="1">
            <a:spLocks noChangeArrowheads="1"/>
          </p:cNvSpPr>
          <p:nvPr/>
        </p:nvSpPr>
        <p:spPr bwMode="auto">
          <a:xfrm>
            <a:off x="2363788" y="3089275"/>
            <a:ext cx="4189412"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4800">
                <a:solidFill>
                  <a:srgbClr val="000000"/>
                </a:solidFill>
              </a:rPr>
              <a:t>Lesson 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94000799-E35B-4FAB-ADF5-8DFDD3BAC2D8}"/>
              </a:ext>
            </a:extLst>
          </p:cNvPr>
          <p:cNvSpPr>
            <a:spLocks noChangeArrowheads="1"/>
          </p:cNvSpPr>
          <p:nvPr>
            <p:ph type="title"/>
          </p:nvPr>
        </p:nvSpPr>
        <p:spPr>
          <a:xfrm>
            <a:off x="868363" y="1089025"/>
            <a:ext cx="7772400" cy="4675188"/>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FCC Rules</a:t>
            </a:r>
            <a:br>
              <a:rPr lang="en-GB" altLang="en-US" sz="7200" b="1"/>
            </a:br>
            <a:r>
              <a:rPr lang="en-GB" altLang="en-US" sz="5400" b="1"/>
              <a:t>Subelement T1</a:t>
            </a:r>
            <a:br>
              <a:rPr lang="en-GB" altLang="en-US" sz="7200" b="1"/>
            </a:br>
            <a:endParaRPr lang="en-GB" altLang="en-US" sz="7200" b="1"/>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AF43CC7B-4EAD-4BA9-8266-DFFA3C990F4A}"/>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Why Amateur Radio?</a:t>
            </a:r>
          </a:p>
        </p:txBody>
      </p:sp>
      <p:sp>
        <p:nvSpPr>
          <p:cNvPr id="6146" name="Rectangle 2">
            <a:extLst>
              <a:ext uri="{FF2B5EF4-FFF2-40B4-BE49-F238E27FC236}">
                <a16:creationId xmlns:a16="http://schemas.microsoft.com/office/drawing/2014/main" id="{798846D5-80DB-413C-A82C-4A933D50AEEE}"/>
              </a:ext>
            </a:extLst>
          </p:cNvPr>
          <p:cNvSpPr>
            <a:spLocks noChangeArrowheads="1"/>
          </p:cNvSpPr>
          <p:nvPr>
            <p:ph type="body" idx="1"/>
          </p:nvPr>
        </p:nvSpPr>
        <p:spPr>
          <a:xfrm>
            <a:off x="685800" y="3138488"/>
            <a:ext cx="7772400" cy="3208337"/>
          </a:xfrm>
          <a:ln/>
          <a:extLst>
            <a:ext uri="{909E8E84-426E-40DD-AFC4-6F175D3DCCD1}">
              <a14:hiddenFill xmlns:a14="http://schemas.microsoft.com/office/drawing/2010/main">
                <a:solidFill>
                  <a:srgbClr val="FFFFFF"/>
                </a:solidFill>
              </a14:hiddenFill>
            </a:ext>
          </a:extLst>
        </p:spPr>
        <p:txBody>
          <a:bodyPr/>
          <a:lstStyle/>
          <a:p>
            <a:pPr>
              <a:buClr>
                <a:srgbClr val="333333"/>
              </a:buClr>
              <a:buSzPct val="100000"/>
              <a:buFont typeface="StarSymbol" charset="0"/>
              <a:buAutoNum type="alphaUcParen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Recognition and enhancement of the value of  the amateur service to the public as a </a:t>
            </a:r>
            <a:r>
              <a:rPr lang="en-GB" altLang="en-US" sz="2200" i="1" u="sng"/>
              <a:t>voluntary non-commercial</a:t>
            </a:r>
            <a:r>
              <a:rPr lang="en-GB" altLang="en-US" sz="2200"/>
              <a:t> </a:t>
            </a:r>
            <a:r>
              <a:rPr lang="en-GB" altLang="en-US" sz="2200" i="1" u="sng"/>
              <a:t>communication service</a:t>
            </a:r>
            <a:r>
              <a:rPr lang="en-GB" altLang="en-US" sz="2200"/>
              <a:t>, particularly with respect to providing </a:t>
            </a:r>
            <a:r>
              <a:rPr lang="en-GB" altLang="en-US" sz="2200" i="1" u="sng"/>
              <a:t>emergency communications</a:t>
            </a:r>
            <a:r>
              <a:rPr lang="en-GB" altLang="en-US" sz="2200"/>
              <a:t>.</a:t>
            </a:r>
          </a:p>
          <a:p>
            <a:pPr>
              <a:buClr>
                <a:srgbClr val="333333"/>
              </a:buClr>
              <a:buSzPct val="100000"/>
              <a:buFont typeface="StarSymbol" charset="0"/>
              <a:buAutoNum type="alphaUcParen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Continuation and extension of the amateur’s proven ability to contribute to the </a:t>
            </a:r>
            <a:r>
              <a:rPr lang="en-GB" altLang="en-US" sz="2200" i="1" u="sng"/>
              <a:t>advancement of the radio art</a:t>
            </a:r>
            <a:r>
              <a:rPr lang="en-GB" altLang="en-US" sz="2200"/>
              <a:t>.</a:t>
            </a:r>
          </a:p>
          <a:p>
            <a:pPr>
              <a:buClr>
                <a:srgbClr val="333333"/>
              </a:buClr>
              <a:buSzPct val="100000"/>
              <a:buFont typeface="StarSymbol" charset="0"/>
              <a:buAutoNum type="alphaUcParen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Encouragement and improvement of the amateur service through rules which provide for </a:t>
            </a:r>
            <a:r>
              <a:rPr lang="en-GB" altLang="en-US" sz="2200" i="1" u="sng"/>
              <a:t>advancing skills</a:t>
            </a:r>
            <a:r>
              <a:rPr lang="en-GB" altLang="en-US" sz="2200"/>
              <a:t> in both the communication and technical phases of the art.</a:t>
            </a:r>
          </a:p>
        </p:txBody>
      </p:sp>
      <p:sp>
        <p:nvSpPr>
          <p:cNvPr id="6147" name="Text Box 3">
            <a:extLst>
              <a:ext uri="{FF2B5EF4-FFF2-40B4-BE49-F238E27FC236}">
                <a16:creationId xmlns:a16="http://schemas.microsoft.com/office/drawing/2014/main" id="{F0E6BDB1-727E-4E40-B57E-ED707E6B7200}"/>
              </a:ext>
            </a:extLst>
          </p:cNvPr>
          <p:cNvSpPr txBox="1">
            <a:spLocks noChangeArrowheads="1"/>
          </p:cNvSpPr>
          <p:nvPr/>
        </p:nvSpPr>
        <p:spPr bwMode="auto">
          <a:xfrm>
            <a:off x="658813" y="2014538"/>
            <a:ext cx="76327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148" name="Text Box 4">
            <a:extLst>
              <a:ext uri="{FF2B5EF4-FFF2-40B4-BE49-F238E27FC236}">
                <a16:creationId xmlns:a16="http://schemas.microsoft.com/office/drawing/2014/main" id="{2C20A229-AD08-4BD4-9254-891B958D2331}"/>
              </a:ext>
            </a:extLst>
          </p:cNvPr>
          <p:cNvSpPr txBox="1">
            <a:spLocks noChangeArrowheads="1"/>
          </p:cNvSpPr>
          <p:nvPr/>
        </p:nvSpPr>
        <p:spPr bwMode="auto">
          <a:xfrm>
            <a:off x="684213" y="2027238"/>
            <a:ext cx="6862762"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The basis &amp; purpose of the amateur service consists of five principles: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500"/>
                                        <p:tgtEl>
                                          <p:spTgt spid="614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614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6146">
                                            <p:txEl>
                                              <p:pRg st="1" end="1"/>
                                            </p:txEl>
                                          </p:spTgt>
                                        </p:tgtEl>
                                        <p:attrNameLst>
                                          <p:attrName>style.visibility</p:attrName>
                                        </p:attrNameLst>
                                      </p:cBhvr>
                                      <p:to>
                                        <p:strVal val="visible"/>
                                      </p:to>
                                    </p:set>
                                    <p:anim calcmode="lin" valueType="num">
                                      <p:cBhvr additive="base">
                                        <p:cTn id="13" dur="500"/>
                                        <p:tgtEl>
                                          <p:spTgt spid="614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614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6146">
                                            <p:txEl>
                                              <p:pRg st="2" end="2"/>
                                            </p:txEl>
                                          </p:spTgt>
                                        </p:tgtEl>
                                        <p:attrNameLst>
                                          <p:attrName>style.visibility</p:attrName>
                                        </p:attrNameLst>
                                      </p:cBhvr>
                                      <p:to>
                                        <p:strVal val="visible"/>
                                      </p:to>
                                    </p:set>
                                    <p:anim calcmode="lin" valueType="num">
                                      <p:cBhvr additive="base">
                                        <p:cTn id="19" dur="500"/>
                                        <p:tgtEl>
                                          <p:spTgt spid="614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254C8115-0239-4C4E-9FA1-E03F4B765F1D}"/>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Why Amateur Radio? (Cont'd)</a:t>
            </a:r>
          </a:p>
        </p:txBody>
      </p:sp>
      <p:sp>
        <p:nvSpPr>
          <p:cNvPr id="7170" name="Rectangle 2">
            <a:extLst>
              <a:ext uri="{FF2B5EF4-FFF2-40B4-BE49-F238E27FC236}">
                <a16:creationId xmlns:a16="http://schemas.microsoft.com/office/drawing/2014/main" id="{14B8DA42-91AF-4610-B0E3-EAFC791A88EB}"/>
              </a:ext>
            </a:extLst>
          </p:cNvPr>
          <p:cNvSpPr>
            <a:spLocks noChangeArrowheads="1"/>
          </p:cNvSpPr>
          <p:nvPr>
            <p:ph type="body" idx="1"/>
          </p:nvPr>
        </p:nvSpPr>
        <p:spPr>
          <a:xfrm>
            <a:off x="685800" y="2162175"/>
            <a:ext cx="7772400" cy="2490788"/>
          </a:xfrm>
          <a:ln/>
          <a:extLst>
            <a:ext uri="{909E8E84-426E-40DD-AFC4-6F175D3DCCD1}">
              <a14:hiddenFill xmlns:a14="http://schemas.microsoft.com/office/drawing/2010/main">
                <a:solidFill>
                  <a:srgbClr val="FFFFFF"/>
                </a:solidFill>
              </a14:hiddenFill>
            </a:ext>
          </a:extLst>
        </p:spPr>
        <p:txBody>
          <a:bodyPr/>
          <a:lstStyle/>
          <a:p>
            <a:pPr>
              <a:buClr>
                <a:srgbClr val="333333"/>
              </a:buClr>
              <a:buSzPct val="100000"/>
              <a:buFont typeface="StarSymbol" charset="0"/>
              <a:buAutoNum type="alphaUcParenR" startAt="4"/>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i="1"/>
              <a:t> </a:t>
            </a:r>
            <a:r>
              <a:rPr lang="en-GB" altLang="en-US" sz="2200" i="1" u="sng"/>
              <a:t>Expansion of the existing reservoir</a:t>
            </a:r>
            <a:r>
              <a:rPr lang="en-GB" altLang="en-US" sz="2200"/>
              <a:t>  within the amateur radio service of trained operators, technicians and electronics experts.</a:t>
            </a:r>
          </a:p>
          <a:p>
            <a:pPr>
              <a:buClr>
                <a:srgbClr val="333333"/>
              </a:buClr>
              <a:buSzPct val="100000"/>
              <a:buFont typeface="StarSymbol" charset="0"/>
              <a:buAutoNum type="alphaUcParenR" startAt="4"/>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Continuation and extension of the amateur’s unique ability to </a:t>
            </a:r>
            <a:r>
              <a:rPr lang="en-GB" altLang="en-US" sz="2200" i="1" u="sng"/>
              <a:t>enhance international goodwill</a:t>
            </a:r>
            <a:r>
              <a:rPr lang="en-GB" altLang="en-US" sz="2200"/>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p:tgtEl>
                                          <p:spTgt spid="7170">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717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7170">
                                            <p:txEl>
                                              <p:pRg st="1" end="1"/>
                                            </p:txEl>
                                          </p:spTgt>
                                        </p:tgtEl>
                                        <p:attrNameLst>
                                          <p:attrName>style.visibility</p:attrName>
                                        </p:attrNameLst>
                                      </p:cBhvr>
                                      <p:to>
                                        <p:strVal val="visible"/>
                                      </p:to>
                                    </p:set>
                                    <p:anim calcmode="lin" valueType="num">
                                      <p:cBhvr additive="base">
                                        <p:cTn id="13" dur="500"/>
                                        <p:tgtEl>
                                          <p:spTgt spid="7170">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717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BB53A007-35EA-4FE7-9445-CE52CE9D88A2}"/>
              </a:ext>
            </a:extLst>
          </p:cNvPr>
          <p:cNvSpPr>
            <a:spLocks noChangeArrowheads="1"/>
          </p:cNvSpPr>
          <p:nvPr>
            <p:ph type="title"/>
          </p:nvPr>
        </p:nvSpPr>
        <p:spPr>
          <a:xfrm>
            <a:off x="228600" y="914400"/>
            <a:ext cx="7772400" cy="1143000"/>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Amateur Radio Licenses</a:t>
            </a:r>
          </a:p>
        </p:txBody>
      </p:sp>
      <p:sp>
        <p:nvSpPr>
          <p:cNvPr id="8194" name="Rectangle 2">
            <a:extLst>
              <a:ext uri="{FF2B5EF4-FFF2-40B4-BE49-F238E27FC236}">
                <a16:creationId xmlns:a16="http://schemas.microsoft.com/office/drawing/2014/main" id="{835EF4FB-53DD-4E52-934A-F400846FB916}"/>
              </a:ext>
            </a:extLst>
          </p:cNvPr>
          <p:cNvSpPr>
            <a:spLocks noChangeArrowheads="1"/>
          </p:cNvSpPr>
          <p:nvPr>
            <p:ph type="body" idx="1"/>
          </p:nvPr>
        </p:nvSpPr>
        <p:spPr>
          <a:xfrm>
            <a:off x="5129213" y="2039938"/>
            <a:ext cx="3810000" cy="3344862"/>
          </a:xfrm>
          <a:ln/>
          <a:extLst>
            <a:ext uri="{909E8E84-426E-40DD-AFC4-6F175D3DCCD1}">
              <a14:hiddenFill xmlns:a14="http://schemas.microsoft.com/office/drawing/2010/main">
                <a:solidFill>
                  <a:srgbClr val="FFFFFF"/>
                </a:solidFill>
              </a14:hiddenFill>
            </a:ext>
          </a:extLst>
        </p:spPr>
        <p:txBody>
          <a:bodyPr lIns="92160" tIns="46080" rIns="92160" bIns="46080"/>
          <a:lstStyle/>
          <a:p>
            <a:pPr>
              <a:spcBef>
                <a:spcPts val="700"/>
              </a:spcBef>
              <a:buSzPct val="100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800">
              <a:effectLst>
                <a:outerShdw blurRad="38100" dist="38100" dir="2700000" algn="tl">
                  <a:srgbClr val="000000"/>
                </a:outerShdw>
              </a:effectLst>
            </a:endParaRPr>
          </a:p>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Technician</a:t>
            </a:r>
          </a:p>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Technician w/ Morse Code</a:t>
            </a:r>
          </a:p>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General</a:t>
            </a:r>
          </a:p>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Amateur Extra</a:t>
            </a:r>
          </a:p>
        </p:txBody>
      </p:sp>
      <p:pic>
        <p:nvPicPr>
          <p:cNvPr id="8195" name="Picture 3">
            <a:extLst>
              <a:ext uri="{FF2B5EF4-FFF2-40B4-BE49-F238E27FC236}">
                <a16:creationId xmlns:a16="http://schemas.microsoft.com/office/drawing/2014/main" id="{66FC72E4-A905-44A4-A834-0449B0ECF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438400"/>
            <a:ext cx="4464050" cy="33464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196DB0DA-3E06-4924-BA5A-D0B5CCA06DC8}"/>
              </a:ext>
            </a:extLst>
          </p:cNvPr>
          <p:cNvSpPr>
            <a:spLocks noChangeArrowheads="1"/>
          </p:cNvSpPr>
          <p:nvPr>
            <p:ph type="title"/>
          </p:nvPr>
        </p:nvSpPr>
        <p:spPr>
          <a:xfrm>
            <a:off x="246063" y="930275"/>
            <a:ext cx="835025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Amateur Radio Licenses (Cont'd)</a:t>
            </a:r>
          </a:p>
        </p:txBody>
      </p:sp>
      <p:sp>
        <p:nvSpPr>
          <p:cNvPr id="9218" name="Rectangle 2">
            <a:extLst>
              <a:ext uri="{FF2B5EF4-FFF2-40B4-BE49-F238E27FC236}">
                <a16:creationId xmlns:a16="http://schemas.microsoft.com/office/drawing/2014/main" id="{EAC449F5-3D18-4E4E-9CFC-6B301CAEB5D6}"/>
              </a:ext>
            </a:extLst>
          </p:cNvPr>
          <p:cNvSpPr>
            <a:spLocks noChangeArrowheads="1"/>
          </p:cNvSpPr>
          <p:nvPr>
            <p:ph type="body" idx="1"/>
          </p:nvPr>
        </p:nvSpPr>
        <p:spPr>
          <a:xfrm>
            <a:off x="685800" y="2147888"/>
            <a:ext cx="7772400" cy="4332287"/>
          </a:xfrm>
          <a:ln/>
          <a:extLst>
            <a:ext uri="{909E8E84-426E-40DD-AFC4-6F175D3DCCD1}">
              <a14:hiddenFill xmlns:a14="http://schemas.microsoft.com/office/drawing/2010/main">
                <a:solidFill>
                  <a:srgbClr val="FFFFFF"/>
                </a:solidFill>
              </a14:hiddenFill>
            </a:ext>
          </a:extLst>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The FCC must grant you an operator / primary station license before you can operate</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As soon as your license appears in the database you may transmit</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Ten Year Term</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Renew no more than 90 days before expiration</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Two Year Grace Period for renewal after expiration</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Renewals / Changes on FCC Form 605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p:tgtEl>
                                          <p:spTgt spid="921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921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9218">
                                            <p:txEl>
                                              <p:pRg st="1" end="1"/>
                                            </p:txEl>
                                          </p:spTgt>
                                        </p:tgtEl>
                                        <p:attrNameLst>
                                          <p:attrName>style.visibility</p:attrName>
                                        </p:attrNameLst>
                                      </p:cBhvr>
                                      <p:to>
                                        <p:strVal val="visible"/>
                                      </p:to>
                                    </p:set>
                                    <p:anim calcmode="lin" valueType="num">
                                      <p:cBhvr additive="base">
                                        <p:cTn id="13" dur="500"/>
                                        <p:tgtEl>
                                          <p:spTgt spid="921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921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9218">
                                            <p:txEl>
                                              <p:pRg st="2" end="2"/>
                                            </p:txEl>
                                          </p:spTgt>
                                        </p:tgtEl>
                                        <p:attrNameLst>
                                          <p:attrName>style.visibility</p:attrName>
                                        </p:attrNameLst>
                                      </p:cBhvr>
                                      <p:to>
                                        <p:strVal val="visible"/>
                                      </p:to>
                                    </p:set>
                                    <p:anim calcmode="lin" valueType="num">
                                      <p:cBhvr additive="base">
                                        <p:cTn id="19" dur="500"/>
                                        <p:tgtEl>
                                          <p:spTgt spid="9218">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921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9218">
                                            <p:txEl>
                                              <p:pRg st="3" end="3"/>
                                            </p:txEl>
                                          </p:spTgt>
                                        </p:tgtEl>
                                        <p:attrNameLst>
                                          <p:attrName>style.visibility</p:attrName>
                                        </p:attrNameLst>
                                      </p:cBhvr>
                                      <p:to>
                                        <p:strVal val="visible"/>
                                      </p:to>
                                    </p:set>
                                    <p:anim calcmode="lin" valueType="num">
                                      <p:cBhvr additive="base">
                                        <p:cTn id="25" dur="500"/>
                                        <p:tgtEl>
                                          <p:spTgt spid="9218">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9218">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9218">
                                            <p:txEl>
                                              <p:pRg st="4" end="4"/>
                                            </p:txEl>
                                          </p:spTgt>
                                        </p:tgtEl>
                                        <p:attrNameLst>
                                          <p:attrName>style.visibility</p:attrName>
                                        </p:attrNameLst>
                                      </p:cBhvr>
                                      <p:to>
                                        <p:strVal val="visible"/>
                                      </p:to>
                                    </p:set>
                                    <p:anim calcmode="lin" valueType="num">
                                      <p:cBhvr additive="base">
                                        <p:cTn id="31" dur="500"/>
                                        <p:tgtEl>
                                          <p:spTgt spid="9218">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9218">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9218">
                                            <p:txEl>
                                              <p:pRg st="5" end="5"/>
                                            </p:txEl>
                                          </p:spTgt>
                                        </p:tgtEl>
                                        <p:attrNameLst>
                                          <p:attrName>style.visibility</p:attrName>
                                        </p:attrNameLst>
                                      </p:cBhvr>
                                      <p:to>
                                        <p:strVal val="visible"/>
                                      </p:to>
                                    </p:set>
                                    <p:anim calcmode="lin" valueType="num">
                                      <p:cBhvr additive="base">
                                        <p:cTn id="37" dur="500"/>
                                        <p:tgtEl>
                                          <p:spTgt spid="9218">
                                            <p:txEl>
                                              <p:pRg st="5" end="5"/>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92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55FD5AAA-B511-4F56-8466-F91CEE948908}"/>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VHF/UHF Amateur Bands</a:t>
            </a:r>
          </a:p>
        </p:txBody>
      </p:sp>
      <p:sp>
        <p:nvSpPr>
          <p:cNvPr id="10242" name="Rectangle 2">
            <a:extLst>
              <a:ext uri="{FF2B5EF4-FFF2-40B4-BE49-F238E27FC236}">
                <a16:creationId xmlns:a16="http://schemas.microsoft.com/office/drawing/2014/main" id="{72AB9340-B74B-4609-BF89-9896F69E0438}"/>
              </a:ext>
            </a:extLst>
          </p:cNvPr>
          <p:cNvSpPr>
            <a:spLocks noChangeArrowheads="1"/>
          </p:cNvSpPr>
          <p:nvPr>
            <p:ph type="body" idx="1"/>
          </p:nvPr>
        </p:nvSpPr>
        <p:spPr>
          <a:xfrm>
            <a:off x="685800" y="1917700"/>
            <a:ext cx="7772400" cy="4940300"/>
          </a:xfrm>
          <a:ln/>
          <a:extLst>
            <a:ext uri="{909E8E84-426E-40DD-AFC4-6F175D3DCCD1}">
              <a14:hiddenFill xmlns:a14="http://schemas.microsoft.com/office/drawing/2010/main">
                <a:solidFill>
                  <a:srgbClr val="FFFFFF"/>
                </a:solidFill>
              </a14:hiddenFill>
            </a:ext>
          </a:extLst>
        </p:spPr>
        <p:txBody>
          <a:bodyPr/>
          <a:lstStyle/>
          <a:p>
            <a:pPr>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Frequency Limits in ITU Region 2:</a:t>
            </a:r>
          </a:p>
          <a:p>
            <a:pPr>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1400"/>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6 Meter Band: 		50.0 to 54.0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2 Meter Band: 		144.0 to 148.0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1.25 Meter Band:	 	222.0 to 225.0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70 CM Band:			420.0 to 450.0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33 CM Band			902 to 928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23 CM Band			1240 to 1300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13 CM Band			2300 to 2310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				and 2390 to 2450 MHz</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40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A6545024-44AD-402E-A9C6-496C62B8B89B}"/>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HF Amateur Bands</a:t>
            </a:r>
          </a:p>
        </p:txBody>
      </p:sp>
      <p:sp>
        <p:nvSpPr>
          <p:cNvPr id="11266" name="Rectangle 2">
            <a:extLst>
              <a:ext uri="{FF2B5EF4-FFF2-40B4-BE49-F238E27FC236}">
                <a16:creationId xmlns:a16="http://schemas.microsoft.com/office/drawing/2014/main" id="{19648823-1E2B-4E2D-8CCF-199833ADFCBC}"/>
              </a:ext>
            </a:extLst>
          </p:cNvPr>
          <p:cNvSpPr>
            <a:spLocks noChangeArrowheads="1"/>
          </p:cNvSpPr>
          <p:nvPr>
            <p:ph type="subTitle" idx="1"/>
          </p:nvPr>
        </p:nvSpPr>
        <p:spPr bwMode="auto">
          <a:xfrm>
            <a:off x="722313" y="2279650"/>
            <a:ext cx="7772400" cy="32813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GB" altLang="en-US" sz="2600"/>
              <a:t>Frequency Limits for Technician Operators with Morse Code in ITU Region 2:</a:t>
            </a:r>
          </a:p>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endParaRPr lang="en-GB" altLang="en-US" sz="2600"/>
          </a:p>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GB" altLang="en-US" sz="2600"/>
              <a:t>80 Meter Band			3675 to 3725 kHz</a:t>
            </a:r>
          </a:p>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GB" altLang="en-US" sz="2600"/>
              <a:t>40 Meter Band			7100 to 7150 kHz	</a:t>
            </a:r>
          </a:p>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GB" altLang="en-US" sz="2600"/>
              <a:t>15 Meter Band			21.100 to 21.200 MHz</a:t>
            </a:r>
          </a:p>
          <a:p>
            <a:pPr marL="341313" lvl="1" indent="-341313">
              <a:spcBef>
                <a:spcPts val="800"/>
              </a:spcBef>
              <a:buSzPct val="81000"/>
              <a:buFont typeface="Tahoma" panose="020B0604030504040204" pitchFamily="34" charset="0"/>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GB" altLang="en-US" sz="2600"/>
              <a:t>10 Meter Band			28.100 to 28.500 MHz</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F14003AF-ADE1-4A6F-949D-AA2266DC02D8}"/>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Qualifying for a License</a:t>
            </a:r>
          </a:p>
        </p:txBody>
      </p:sp>
      <p:sp>
        <p:nvSpPr>
          <p:cNvPr id="12290" name="Rectangle 2">
            <a:extLst>
              <a:ext uri="{FF2B5EF4-FFF2-40B4-BE49-F238E27FC236}">
                <a16:creationId xmlns:a16="http://schemas.microsoft.com/office/drawing/2014/main" id="{A161DE2C-5816-40F6-9757-985889A60BDE}"/>
              </a:ext>
            </a:extLst>
          </p:cNvPr>
          <p:cNvSpPr>
            <a:spLocks noChangeArrowheads="1"/>
          </p:cNvSpPr>
          <p:nvPr>
            <p:ph type="body" idx="1"/>
          </p:nvPr>
        </p:nvSpPr>
        <p:spPr>
          <a:xfrm>
            <a:off x="685800" y="2147888"/>
            <a:ext cx="7772400" cy="4114800"/>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Anyone can become an amateur licensee except a representative of a foreign gov't.</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There are no minimum or maximum age limits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Element 2, a 35 question multiple choice exam, must be passed for a Technician amateur license.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additive="base">
                                        <p:cTn id="7" dur="500"/>
                                        <p:tgtEl>
                                          <p:spTgt spid="12290">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229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2290">
                                            <p:txEl>
                                              <p:pRg st="1" end="1"/>
                                            </p:txEl>
                                          </p:spTgt>
                                        </p:tgtEl>
                                        <p:attrNameLst>
                                          <p:attrName>style.visibility</p:attrName>
                                        </p:attrNameLst>
                                      </p:cBhvr>
                                      <p:to>
                                        <p:strVal val="visible"/>
                                      </p:to>
                                    </p:set>
                                    <p:anim calcmode="lin" valueType="num">
                                      <p:cBhvr additive="base">
                                        <p:cTn id="13" dur="500"/>
                                        <p:tgtEl>
                                          <p:spTgt spid="12290">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229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2290">
                                            <p:txEl>
                                              <p:pRg st="2" end="2"/>
                                            </p:txEl>
                                          </p:spTgt>
                                        </p:tgtEl>
                                        <p:attrNameLst>
                                          <p:attrName>style.visibility</p:attrName>
                                        </p:attrNameLst>
                                      </p:cBhvr>
                                      <p:to>
                                        <p:strVal val="visible"/>
                                      </p:to>
                                    </p:set>
                                    <p:anim calcmode="lin" valueType="num">
                                      <p:cBhvr additive="base">
                                        <p:cTn id="19" dur="500"/>
                                        <p:tgtEl>
                                          <p:spTgt spid="12290">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4D9767D3-55B8-4BCF-8A70-49943DE7775E}"/>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Testing</a:t>
            </a:r>
          </a:p>
        </p:txBody>
      </p:sp>
      <p:sp>
        <p:nvSpPr>
          <p:cNvPr id="13314" name="Rectangle 2">
            <a:extLst>
              <a:ext uri="{FF2B5EF4-FFF2-40B4-BE49-F238E27FC236}">
                <a16:creationId xmlns:a16="http://schemas.microsoft.com/office/drawing/2014/main" id="{39E5FBE2-C77F-427A-90F3-671B0AB441C1}"/>
              </a:ext>
            </a:extLst>
          </p:cNvPr>
          <p:cNvSpPr>
            <a:spLocks noChangeArrowheads="1"/>
          </p:cNvSpPr>
          <p:nvPr>
            <p:ph type="body" idx="1"/>
          </p:nvPr>
        </p:nvSpPr>
        <p:spPr>
          <a:xfrm>
            <a:off x="685800" y="2147888"/>
            <a:ext cx="7772400" cy="426561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Volunteer Examiner (VE) is a an amateur, accredited by a Volunteer Examiner Coordinator (VEC), who volunteers to administer amateur license exams.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a:t>
            </a:r>
            <a:r>
              <a:rPr lang="en-GB" altLang="en-US" sz="2600" u="sng"/>
              <a:t>C</a:t>
            </a:r>
            <a:r>
              <a:rPr lang="en-GB" altLang="en-US" sz="2600"/>
              <a:t>ertificate of </a:t>
            </a:r>
            <a:r>
              <a:rPr lang="en-GB" altLang="en-US" sz="2600" u="sng"/>
              <a:t>S</a:t>
            </a:r>
            <a:r>
              <a:rPr lang="en-GB" altLang="en-US" sz="2600"/>
              <a:t>uccessful </a:t>
            </a:r>
            <a:r>
              <a:rPr lang="en-GB" altLang="en-US" sz="2600" u="sng"/>
              <a:t>C</a:t>
            </a:r>
            <a:r>
              <a:rPr lang="en-GB" altLang="en-US" sz="2600"/>
              <a:t>ompletion of </a:t>
            </a:r>
            <a:r>
              <a:rPr lang="en-GB" altLang="en-US" sz="2600" u="sng"/>
              <a:t>E</a:t>
            </a:r>
            <a:r>
              <a:rPr lang="en-GB" altLang="en-US" sz="2600"/>
              <a:t>xamination (CSCE) is issued for each exam element you pass.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5 WPM morse code test is called Element 1.</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additive="base">
                                        <p:cTn id="7" dur="500"/>
                                        <p:tgtEl>
                                          <p:spTgt spid="1331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331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314">
                                            <p:txEl>
                                              <p:pRg st="1" end="1"/>
                                            </p:txEl>
                                          </p:spTgt>
                                        </p:tgtEl>
                                        <p:attrNameLst>
                                          <p:attrName>style.visibility</p:attrName>
                                        </p:attrNameLst>
                                      </p:cBhvr>
                                      <p:to>
                                        <p:strVal val="visible"/>
                                      </p:to>
                                    </p:set>
                                    <p:anim calcmode="lin" valueType="num">
                                      <p:cBhvr additive="base">
                                        <p:cTn id="13" dur="500"/>
                                        <p:tgtEl>
                                          <p:spTgt spid="1331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331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3314">
                                            <p:txEl>
                                              <p:pRg st="2" end="2"/>
                                            </p:txEl>
                                          </p:spTgt>
                                        </p:tgtEl>
                                        <p:attrNameLst>
                                          <p:attrName>style.visibility</p:attrName>
                                        </p:attrNameLst>
                                      </p:cBhvr>
                                      <p:to>
                                        <p:strVal val="visible"/>
                                      </p:to>
                                    </p:set>
                                    <p:anim calcmode="lin" valueType="num">
                                      <p:cBhvr additive="base">
                                        <p:cTn id="19" dur="500"/>
                                        <p:tgtEl>
                                          <p:spTgt spid="1331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33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F4A9FD7D-48C3-46D7-84AC-60C5F039A75A}"/>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More Testing!</a:t>
            </a:r>
          </a:p>
        </p:txBody>
      </p:sp>
      <p:sp>
        <p:nvSpPr>
          <p:cNvPr id="14338" name="Rectangle 2">
            <a:extLst>
              <a:ext uri="{FF2B5EF4-FFF2-40B4-BE49-F238E27FC236}">
                <a16:creationId xmlns:a16="http://schemas.microsoft.com/office/drawing/2014/main" id="{DE29B136-2723-4B75-9B05-86A239CB55D6}"/>
              </a:ext>
            </a:extLst>
          </p:cNvPr>
          <p:cNvSpPr>
            <a:spLocks noChangeArrowheads="1"/>
          </p:cNvSpPr>
          <p:nvPr>
            <p:ph type="body" idx="1"/>
          </p:nvPr>
        </p:nvSpPr>
        <p:spPr>
          <a:xfrm>
            <a:off x="685800" y="2147888"/>
            <a:ext cx="7772400" cy="4114800"/>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CSCE for Element 1 is only valid for 365 days for upgrade purposes.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disabled applicant could take Element 1 by using a vibrating surface or flashing light.</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Keep CSCE's in a safe place, particularly for Element 1.  It is the only document showing authorization to use frequencies below 30 Mhz for a Technician licensee.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additive="base">
                                        <p:cTn id="7" dur="500"/>
                                        <p:tgtEl>
                                          <p:spTgt spid="1433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433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4338">
                                            <p:txEl>
                                              <p:pRg st="1" end="1"/>
                                            </p:txEl>
                                          </p:spTgt>
                                        </p:tgtEl>
                                        <p:attrNameLst>
                                          <p:attrName>style.visibility</p:attrName>
                                        </p:attrNameLst>
                                      </p:cBhvr>
                                      <p:to>
                                        <p:strVal val="visible"/>
                                      </p:to>
                                    </p:set>
                                    <p:anim calcmode="lin" valueType="num">
                                      <p:cBhvr additive="base">
                                        <p:cTn id="13" dur="500"/>
                                        <p:tgtEl>
                                          <p:spTgt spid="14338">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433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4338">
                                            <p:txEl>
                                              <p:pRg st="2" end="2"/>
                                            </p:txEl>
                                          </p:spTgt>
                                        </p:tgtEl>
                                        <p:attrNameLst>
                                          <p:attrName>style.visibility</p:attrName>
                                        </p:attrNameLst>
                                      </p:cBhvr>
                                      <p:to>
                                        <p:strVal val="visible"/>
                                      </p:to>
                                    </p:set>
                                    <p:anim calcmode="lin" valueType="num">
                                      <p:cBhvr additive="base">
                                        <p:cTn id="19" dur="500"/>
                                        <p:tgtEl>
                                          <p:spTgt spid="14338">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A33D22EA-0450-470F-B47F-D513BE0AD416}"/>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Amateur Radio Call Signs</a:t>
            </a:r>
          </a:p>
        </p:txBody>
      </p:sp>
      <p:sp>
        <p:nvSpPr>
          <p:cNvPr id="15362" name="Rectangle 2">
            <a:extLst>
              <a:ext uri="{FF2B5EF4-FFF2-40B4-BE49-F238E27FC236}">
                <a16:creationId xmlns:a16="http://schemas.microsoft.com/office/drawing/2014/main" id="{DDA86C9D-B5BF-4F5F-AABE-F95C6DF32C7D}"/>
              </a:ext>
            </a:extLst>
          </p:cNvPr>
          <p:cNvSpPr>
            <a:spLocks noChangeArrowheads="1"/>
          </p:cNvSpPr>
          <p:nvPr>
            <p:ph type="body" idx="1"/>
          </p:nvPr>
        </p:nvSpPr>
        <p:spPr>
          <a:xfrm>
            <a:off x="685800" y="2147888"/>
            <a:ext cx="7772400" cy="436721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Your call sign must be transmitted to identify your amateur station.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FCC assigns call signs by the ITU prefix letters, call district numeral, and a suffix in alphabetic order.</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In the U.S. call signs begin with A, K, N, or W and have a single digit between 0 and 9</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Typical valid call signs:  KB3TMJ, K5RS, N5UGH, WB5GVE, AA1B</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 calcmode="lin" valueType="num">
                                      <p:cBhvr additive="base">
                                        <p:cTn id="7" dur="500"/>
                                        <p:tgtEl>
                                          <p:spTgt spid="15362">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536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15362">
                                            <p:txEl>
                                              <p:pRg st="1" end="1"/>
                                            </p:txEl>
                                          </p:spTgt>
                                        </p:tgtEl>
                                        <p:attrNameLst>
                                          <p:attrName>style.visibility</p:attrName>
                                        </p:attrNameLst>
                                      </p:cBhvr>
                                      <p:to>
                                        <p:strVal val="visible"/>
                                      </p:to>
                                    </p:set>
                                    <p:anim calcmode="lin" valueType="num">
                                      <p:cBhvr additive="base">
                                        <p:cTn id="13" dur="500"/>
                                        <p:tgtEl>
                                          <p:spTgt spid="15362">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1536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5362">
                                            <p:txEl>
                                              <p:pRg st="2" end="2"/>
                                            </p:txEl>
                                          </p:spTgt>
                                        </p:tgtEl>
                                        <p:attrNameLst>
                                          <p:attrName>style.visibility</p:attrName>
                                        </p:attrNameLst>
                                      </p:cBhvr>
                                      <p:to>
                                        <p:strVal val="visible"/>
                                      </p:to>
                                    </p:set>
                                    <p:anim calcmode="lin" valueType="num">
                                      <p:cBhvr additive="base">
                                        <p:cTn id="19" dur="500"/>
                                        <p:tgtEl>
                                          <p:spTgt spid="15362">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1536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15362">
                                            <p:txEl>
                                              <p:pRg st="3" end="3"/>
                                            </p:txEl>
                                          </p:spTgt>
                                        </p:tgtEl>
                                        <p:attrNameLst>
                                          <p:attrName>style.visibility</p:attrName>
                                        </p:attrNameLst>
                                      </p:cBhvr>
                                      <p:to>
                                        <p:strVal val="visible"/>
                                      </p:to>
                                    </p:set>
                                    <p:anim calcmode="lin" valueType="num">
                                      <p:cBhvr additive="base">
                                        <p:cTn id="25" dur="500"/>
                                        <p:tgtEl>
                                          <p:spTgt spid="15362">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153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2A0E91A9-5FBE-4CBA-8BB8-F72096291AA7}"/>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More on Call Signs</a:t>
            </a:r>
          </a:p>
        </p:txBody>
      </p:sp>
      <p:sp>
        <p:nvSpPr>
          <p:cNvPr id="16386" name="Rectangle 2">
            <a:extLst>
              <a:ext uri="{FF2B5EF4-FFF2-40B4-BE49-F238E27FC236}">
                <a16:creationId xmlns:a16="http://schemas.microsoft.com/office/drawing/2014/main" id="{15DC9D85-0959-4C1B-AC54-CAB28605CB92}"/>
              </a:ext>
            </a:extLst>
          </p:cNvPr>
          <p:cNvSpPr>
            <a:spLocks noChangeArrowheads="1"/>
          </p:cNvSpPr>
          <p:nvPr>
            <p:ph type="body" idx="1"/>
          </p:nvPr>
        </p:nvSpPr>
        <p:spPr>
          <a:xfrm>
            <a:off x="685800" y="2147888"/>
            <a:ext cx="7772400" cy="436721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Technician Class operators receive Group C and D format calls, i.e. 1-by-3 and 2-by-3</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may request a special call, for example your initials, under the Vanity call sign program</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Any FCC licensed amateur may request a Special Event Callsign with a 1-by-1 format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p:tgtEl>
                                          <p:spTgt spid="16386">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638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p:tgtEl>
                                          <p:spTgt spid="16386">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1638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anim calcmode="lin" valueType="num">
                                      <p:cBhvr additive="base">
                                        <p:cTn id="19" dur="500"/>
                                        <p:tgtEl>
                                          <p:spTgt spid="16386">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163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B045D68D-3AA0-4F16-B249-CABFAA99CC4B}"/>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U.S. Call Districts</a:t>
            </a:r>
          </a:p>
        </p:txBody>
      </p:sp>
      <p:pic>
        <p:nvPicPr>
          <p:cNvPr id="17410" name="Picture 2">
            <a:extLst>
              <a:ext uri="{FF2B5EF4-FFF2-40B4-BE49-F238E27FC236}">
                <a16:creationId xmlns:a16="http://schemas.microsoft.com/office/drawing/2014/main" id="{7E9F2FBE-6974-4ACD-A5ED-7E08BC5BC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1816100"/>
            <a:ext cx="6877050" cy="48514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7411" name="Text Box 3">
            <a:extLst>
              <a:ext uri="{FF2B5EF4-FFF2-40B4-BE49-F238E27FC236}">
                <a16:creationId xmlns:a16="http://schemas.microsoft.com/office/drawing/2014/main" id="{63EE4F8E-3D2E-4C87-BF04-431E34919349}"/>
              </a:ext>
            </a:extLst>
          </p:cNvPr>
          <p:cNvSpPr txBox="1">
            <a:spLocks noChangeArrowheads="1"/>
          </p:cNvSpPr>
          <p:nvPr/>
        </p:nvSpPr>
        <p:spPr bwMode="auto">
          <a:xfrm>
            <a:off x="3065463" y="6032500"/>
            <a:ext cx="48895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3000"/>
              </a:lnSpc>
              <a:buClr>
                <a:srgbClr val="FFFFCC"/>
              </a:buClr>
              <a:buSzPct val="100000"/>
              <a:buFont typeface="Times New Roman" panose="02020603050405020304" pitchFamily="18" charset="0"/>
              <a:buNone/>
            </a:pPr>
            <a:r>
              <a:rPr lang="en-GB" altLang="en-US" sz="1600" b="1">
                <a:solidFill>
                  <a:srgbClr val="000000"/>
                </a:solidFill>
                <a:latin typeface="Arial" panose="020B0604020202020204" pitchFamily="34" charset="0"/>
              </a:rPr>
              <a:t>KL7</a:t>
            </a:r>
          </a:p>
        </p:txBody>
      </p:sp>
      <p:sp>
        <p:nvSpPr>
          <p:cNvPr id="17412" name="Text Box 4">
            <a:extLst>
              <a:ext uri="{FF2B5EF4-FFF2-40B4-BE49-F238E27FC236}">
                <a16:creationId xmlns:a16="http://schemas.microsoft.com/office/drawing/2014/main" id="{59DBDEBB-B7B1-47B2-9AE4-F6FE31F12CD4}"/>
              </a:ext>
            </a:extLst>
          </p:cNvPr>
          <p:cNvSpPr txBox="1">
            <a:spLocks noChangeArrowheads="1"/>
          </p:cNvSpPr>
          <p:nvPr/>
        </p:nvSpPr>
        <p:spPr bwMode="auto">
          <a:xfrm>
            <a:off x="1355725" y="6032500"/>
            <a:ext cx="48895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3000"/>
              </a:lnSpc>
              <a:buClr>
                <a:srgbClr val="FFFFCC"/>
              </a:buClr>
              <a:buSzPct val="100000"/>
              <a:buFont typeface="Times New Roman" panose="02020603050405020304" pitchFamily="18" charset="0"/>
              <a:buNone/>
            </a:pPr>
            <a:r>
              <a:rPr lang="en-GB" altLang="en-US" sz="1600" b="1">
                <a:solidFill>
                  <a:srgbClr val="000000"/>
                </a:solidFill>
                <a:latin typeface="Arial" panose="020B0604020202020204" pitchFamily="34" charset="0"/>
              </a:rPr>
              <a:t>KH6</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D632BC93-5EAA-46E6-9EEB-ECF2EF580B57}"/>
              </a:ext>
            </a:extLst>
          </p:cNvPr>
          <p:cNvSpPr>
            <a:spLocks noChangeArrowheads="1"/>
          </p:cNvSpPr>
          <p:nvPr>
            <p:ph type="title"/>
          </p:nvPr>
        </p:nvSpPr>
        <p:spPr>
          <a:xfrm>
            <a:off x="228600" y="914400"/>
            <a:ext cx="7772400" cy="1143000"/>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Some Common Sense Rules</a:t>
            </a:r>
          </a:p>
        </p:txBody>
      </p:sp>
      <p:sp>
        <p:nvSpPr>
          <p:cNvPr id="18434" name="Rectangle 2">
            <a:extLst>
              <a:ext uri="{FF2B5EF4-FFF2-40B4-BE49-F238E27FC236}">
                <a16:creationId xmlns:a16="http://schemas.microsoft.com/office/drawing/2014/main" id="{B41B0DF3-643A-4680-9902-722D3CFF8F3C}"/>
              </a:ext>
            </a:extLst>
          </p:cNvPr>
          <p:cNvSpPr>
            <a:spLocks noChangeArrowheads="1"/>
          </p:cNvSpPr>
          <p:nvPr>
            <p:ph type="body" idx="1"/>
          </p:nvPr>
        </p:nvSpPr>
        <p:spPr>
          <a:xfrm>
            <a:off x="914400" y="2147888"/>
            <a:ext cx="7772400" cy="4394200"/>
          </a:xfrm>
          <a:ln/>
          <a:extLst>
            <a:ext uri="{909E8E84-426E-40DD-AFC4-6F175D3DCCD1}">
              <a14:hiddenFill xmlns:a14="http://schemas.microsoft.com/office/drawing/2010/main">
                <a:solidFill>
                  <a:srgbClr val="FFFFFF"/>
                </a:solidFill>
              </a14:hiddenFill>
            </a:ext>
          </a:extLst>
        </p:spPr>
        <p:txBody>
          <a:bodyPr lIns="92160" tIns="46080" rIns="92160" bIns="46080"/>
          <a:lstStyle/>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 music (except from NASA)</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 payment may be accepted</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 profanity or obscenity allowed</a:t>
            </a:r>
          </a:p>
          <a:p>
            <a:pPr lvl="1">
              <a:buSzPct val="83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Offensive</a:t>
            </a:r>
          </a:p>
          <a:p>
            <a:pPr lvl="1">
              <a:buSzPct val="83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Young children may be listening</a:t>
            </a:r>
          </a:p>
          <a:p>
            <a:pPr lvl="1">
              <a:buSzPct val="83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Specifically prohibited in the rules</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 codes or ciphers may be used</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 false or deceptive signals may be transmitted</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your license expires you may no longer transmit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p:tgtEl>
                                          <p:spTgt spid="18434">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843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additive="base">
                                        <p:cTn id="13" dur="500"/>
                                        <p:tgtEl>
                                          <p:spTgt spid="18434">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843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8434">
                                            <p:txEl>
                                              <p:pRg st="2" end="2"/>
                                            </p:txEl>
                                          </p:spTgt>
                                        </p:tgtEl>
                                        <p:attrNameLst>
                                          <p:attrName>style.visibility</p:attrName>
                                        </p:attrNameLst>
                                      </p:cBhvr>
                                      <p:to>
                                        <p:strVal val="visible"/>
                                      </p:to>
                                    </p:set>
                                    <p:anim calcmode="lin" valueType="num">
                                      <p:cBhvr additive="base">
                                        <p:cTn id="19" dur="500"/>
                                        <p:tgtEl>
                                          <p:spTgt spid="18434">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843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8434">
                                            <p:txEl>
                                              <p:pRg st="3" end="3"/>
                                            </p:txEl>
                                          </p:spTgt>
                                        </p:tgtEl>
                                        <p:attrNameLst>
                                          <p:attrName>style.visibility</p:attrName>
                                        </p:attrNameLst>
                                      </p:cBhvr>
                                      <p:to>
                                        <p:strVal val="visible"/>
                                      </p:to>
                                    </p:set>
                                    <p:anim calcmode="lin" valueType="num">
                                      <p:cBhvr additive="base">
                                        <p:cTn id="25" dur="500"/>
                                        <p:tgtEl>
                                          <p:spTgt spid="18434">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18434">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18434">
                                            <p:txEl>
                                              <p:pRg st="4" end="4"/>
                                            </p:txEl>
                                          </p:spTgt>
                                        </p:tgtEl>
                                        <p:attrNameLst>
                                          <p:attrName>style.visibility</p:attrName>
                                        </p:attrNameLst>
                                      </p:cBhvr>
                                      <p:to>
                                        <p:strVal val="visible"/>
                                      </p:to>
                                    </p:set>
                                    <p:anim calcmode="lin" valueType="num">
                                      <p:cBhvr additive="base">
                                        <p:cTn id="31" dur="500"/>
                                        <p:tgtEl>
                                          <p:spTgt spid="18434">
                                            <p:txEl>
                                              <p:pRg st="4" end="4"/>
                                            </p:txEl>
                                          </p:spTgt>
                                        </p:tgtEl>
                                        <p:attrNameLst>
                                          <p:attrName>ppt_y</p:attrName>
                                        </p:attrNameLst>
                                      </p:cBhvr>
                                      <p:tavLst>
                                        <p:tav tm="0">
                                          <p:val>
                                            <p:strVal val="#ppt_y-#ppt_h*1.125000"/>
                                          </p:val>
                                        </p:tav>
                                        <p:tav tm="100000">
                                          <p:val>
                                            <p:strVal val="#ppt_y"/>
                                          </p:val>
                                        </p:tav>
                                      </p:tavLst>
                                    </p:anim>
                                    <p:animEffect transition="in" filter="wipe(down)">
                                      <p:cBhvr>
                                        <p:cTn id="32" dur="500"/>
                                        <p:tgtEl>
                                          <p:spTgt spid="1843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8434">
                                            <p:txEl>
                                              <p:pRg st="5" end="5"/>
                                            </p:txEl>
                                          </p:spTgt>
                                        </p:tgtEl>
                                        <p:attrNameLst>
                                          <p:attrName>style.visibility</p:attrName>
                                        </p:attrNameLst>
                                      </p:cBhvr>
                                      <p:to>
                                        <p:strVal val="visible"/>
                                      </p:to>
                                    </p:set>
                                    <p:anim calcmode="lin" valueType="num">
                                      <p:cBhvr additive="base">
                                        <p:cTn id="37" dur="500"/>
                                        <p:tgtEl>
                                          <p:spTgt spid="18434">
                                            <p:txEl>
                                              <p:pRg st="5" end="5"/>
                                            </p:txEl>
                                          </p:spTgt>
                                        </p:tgtEl>
                                        <p:attrNameLst>
                                          <p:attrName>ppt_y</p:attrName>
                                        </p:attrNameLst>
                                      </p:cBhvr>
                                      <p:tavLst>
                                        <p:tav tm="0">
                                          <p:val>
                                            <p:strVal val="#ppt_y-#ppt_h*1.125000"/>
                                          </p:val>
                                        </p:tav>
                                        <p:tav tm="100000">
                                          <p:val>
                                            <p:strVal val="#ppt_y"/>
                                          </p:val>
                                        </p:tav>
                                      </p:tavLst>
                                    </p:anim>
                                    <p:animEffect transition="in" filter="wipe(down)">
                                      <p:cBhvr>
                                        <p:cTn id="38" dur="500"/>
                                        <p:tgtEl>
                                          <p:spTgt spid="18434">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1" fill="hold" grpId="0" nodeType="clickEffect">
                                  <p:stCondLst>
                                    <p:cond delay="0"/>
                                  </p:stCondLst>
                                  <p:childTnLst>
                                    <p:set>
                                      <p:cBhvr>
                                        <p:cTn id="42" dur="1" fill="hold">
                                          <p:stCondLst>
                                            <p:cond delay="0"/>
                                          </p:stCondLst>
                                        </p:cTn>
                                        <p:tgtEl>
                                          <p:spTgt spid="18434">
                                            <p:txEl>
                                              <p:pRg st="6" end="6"/>
                                            </p:txEl>
                                          </p:spTgt>
                                        </p:tgtEl>
                                        <p:attrNameLst>
                                          <p:attrName>style.visibility</p:attrName>
                                        </p:attrNameLst>
                                      </p:cBhvr>
                                      <p:to>
                                        <p:strVal val="visible"/>
                                      </p:to>
                                    </p:set>
                                    <p:anim calcmode="lin" valueType="num">
                                      <p:cBhvr additive="base">
                                        <p:cTn id="43" dur="500"/>
                                        <p:tgtEl>
                                          <p:spTgt spid="18434">
                                            <p:txEl>
                                              <p:pRg st="6" end="6"/>
                                            </p:txEl>
                                          </p:spTgt>
                                        </p:tgtEl>
                                        <p:attrNameLst>
                                          <p:attrName>ppt_y</p:attrName>
                                        </p:attrNameLst>
                                      </p:cBhvr>
                                      <p:tavLst>
                                        <p:tav tm="0">
                                          <p:val>
                                            <p:strVal val="#ppt_y-#ppt_h*1.125000"/>
                                          </p:val>
                                        </p:tav>
                                        <p:tav tm="100000">
                                          <p:val>
                                            <p:strVal val="#ppt_y"/>
                                          </p:val>
                                        </p:tav>
                                      </p:tavLst>
                                    </p:anim>
                                    <p:animEffect transition="in" filter="wipe(down)">
                                      <p:cBhvr>
                                        <p:cTn id="44" dur="500"/>
                                        <p:tgtEl>
                                          <p:spTgt spid="18434">
                                            <p:txEl>
                                              <p:pRg st="6" end="6"/>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2" presetClass="entr" presetSubtype="1" fill="hold" grpId="0" nodeType="clickEffect">
                                  <p:stCondLst>
                                    <p:cond delay="0"/>
                                  </p:stCondLst>
                                  <p:childTnLst>
                                    <p:set>
                                      <p:cBhvr>
                                        <p:cTn id="48" dur="1" fill="hold">
                                          <p:stCondLst>
                                            <p:cond delay="0"/>
                                          </p:stCondLst>
                                        </p:cTn>
                                        <p:tgtEl>
                                          <p:spTgt spid="18434">
                                            <p:txEl>
                                              <p:pRg st="7" end="7"/>
                                            </p:txEl>
                                          </p:spTgt>
                                        </p:tgtEl>
                                        <p:attrNameLst>
                                          <p:attrName>style.visibility</p:attrName>
                                        </p:attrNameLst>
                                      </p:cBhvr>
                                      <p:to>
                                        <p:strVal val="visible"/>
                                      </p:to>
                                    </p:set>
                                    <p:anim calcmode="lin" valueType="num">
                                      <p:cBhvr additive="base">
                                        <p:cTn id="49" dur="500"/>
                                        <p:tgtEl>
                                          <p:spTgt spid="18434">
                                            <p:txEl>
                                              <p:pRg st="7" end="7"/>
                                            </p:txEl>
                                          </p:spTgt>
                                        </p:tgtEl>
                                        <p:attrNameLst>
                                          <p:attrName>ppt_y</p:attrName>
                                        </p:attrNameLst>
                                      </p:cBhvr>
                                      <p:tavLst>
                                        <p:tav tm="0">
                                          <p:val>
                                            <p:strVal val="#ppt_y-#ppt_h*1.125000"/>
                                          </p:val>
                                        </p:tav>
                                        <p:tav tm="100000">
                                          <p:val>
                                            <p:strVal val="#ppt_y"/>
                                          </p:val>
                                        </p:tav>
                                      </p:tavLst>
                                    </p:anim>
                                    <p:animEffect transition="in" filter="wipe(down)">
                                      <p:cBhvr>
                                        <p:cTn id="50" dur="500"/>
                                        <p:tgtEl>
                                          <p:spTgt spid="18434">
                                            <p:txEl>
                                              <p:pRg st="7" end="7"/>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1" fill="hold" grpId="0" nodeType="clickEffect">
                                  <p:stCondLst>
                                    <p:cond delay="0"/>
                                  </p:stCondLst>
                                  <p:childTnLst>
                                    <p:set>
                                      <p:cBhvr>
                                        <p:cTn id="54" dur="1" fill="hold">
                                          <p:stCondLst>
                                            <p:cond delay="0"/>
                                          </p:stCondLst>
                                        </p:cTn>
                                        <p:tgtEl>
                                          <p:spTgt spid="18434">
                                            <p:txEl>
                                              <p:pRg st="8" end="8"/>
                                            </p:txEl>
                                          </p:spTgt>
                                        </p:tgtEl>
                                        <p:attrNameLst>
                                          <p:attrName>style.visibility</p:attrName>
                                        </p:attrNameLst>
                                      </p:cBhvr>
                                      <p:to>
                                        <p:strVal val="visible"/>
                                      </p:to>
                                    </p:set>
                                    <p:anim calcmode="lin" valueType="num">
                                      <p:cBhvr additive="base">
                                        <p:cTn id="55" dur="500"/>
                                        <p:tgtEl>
                                          <p:spTgt spid="18434">
                                            <p:txEl>
                                              <p:pRg st="8" end="8"/>
                                            </p:txEl>
                                          </p:spTgt>
                                        </p:tgtEl>
                                        <p:attrNameLst>
                                          <p:attrName>ppt_y</p:attrName>
                                        </p:attrNameLst>
                                      </p:cBhvr>
                                      <p:tavLst>
                                        <p:tav tm="0">
                                          <p:val>
                                            <p:strVal val="#ppt_y-#ppt_h*1.125000"/>
                                          </p:val>
                                        </p:tav>
                                        <p:tav tm="100000">
                                          <p:val>
                                            <p:strVal val="#ppt_y"/>
                                          </p:val>
                                        </p:tav>
                                      </p:tavLst>
                                    </p:anim>
                                    <p:animEffect transition="in" filter="wipe(down)">
                                      <p:cBhvr>
                                        <p:cTn id="56" dur="500"/>
                                        <p:tgtEl>
                                          <p:spTgt spid="1843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2AC35720-AE8A-440B-94C3-A0DC4CC58793}"/>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Broadcasting</a:t>
            </a:r>
          </a:p>
        </p:txBody>
      </p:sp>
      <p:sp>
        <p:nvSpPr>
          <p:cNvPr id="19458" name="Rectangle 2">
            <a:extLst>
              <a:ext uri="{FF2B5EF4-FFF2-40B4-BE49-F238E27FC236}">
                <a16:creationId xmlns:a16="http://schemas.microsoft.com/office/drawing/2014/main" id="{133C258A-5CC9-4B5E-922D-9555912D9E82}"/>
              </a:ext>
            </a:extLst>
          </p:cNvPr>
          <p:cNvSpPr>
            <a:spLocks noChangeArrowheads="1"/>
          </p:cNvSpPr>
          <p:nvPr>
            <p:ph type="body" idx="1"/>
          </p:nvPr>
        </p:nvSpPr>
        <p:spPr>
          <a:xfrm>
            <a:off x="685800" y="2147888"/>
            <a:ext cx="7772400" cy="215106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Defined as “transmissions intended for reception by the general public”</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Is not allowed in the amateur service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500"/>
                                        <p:tgtEl>
                                          <p:spTgt spid="1945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945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500"/>
                                        <p:tgtEl>
                                          <p:spTgt spid="1945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94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0665F640-60CE-4AC3-AED6-22905C0C4B7D}"/>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Sometimes we have to share!</a:t>
            </a:r>
          </a:p>
        </p:txBody>
      </p:sp>
      <p:sp>
        <p:nvSpPr>
          <p:cNvPr id="20482" name="Rectangle 2">
            <a:extLst>
              <a:ext uri="{FF2B5EF4-FFF2-40B4-BE49-F238E27FC236}">
                <a16:creationId xmlns:a16="http://schemas.microsoft.com/office/drawing/2014/main" id="{8822BB3B-713B-4976-8412-ED2019D08620}"/>
              </a:ext>
            </a:extLst>
          </p:cNvPr>
          <p:cNvSpPr>
            <a:spLocks noChangeArrowheads="1"/>
          </p:cNvSpPr>
          <p:nvPr>
            <p:ph type="body" idx="1"/>
          </p:nvPr>
        </p:nvSpPr>
        <p:spPr>
          <a:xfrm>
            <a:off x="685800" y="2147888"/>
            <a:ext cx="7772400" cy="4114800"/>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amateur service is a secondary user on some bands.  On those bands amateurs can only transmit if they don't interfere with the primary user.</a:t>
            </a:r>
          </a:p>
          <a:p>
            <a:pPr lvl="1">
              <a:buSzPct val="83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For example, the 23 cm band is shared.  If you are interfering with a radiolocation station outside the U.S. you must stop operating or take steps to eliminate the interference.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two amateur stations want to use the same frequency they each have equal rights to that frequency.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additive="base">
                                        <p:cTn id="7" dur="500"/>
                                        <p:tgtEl>
                                          <p:spTgt spid="20482">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048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0482">
                                            <p:txEl>
                                              <p:pRg st="1" end="1"/>
                                            </p:txEl>
                                          </p:spTgt>
                                        </p:tgtEl>
                                        <p:attrNameLst>
                                          <p:attrName>style.visibility</p:attrName>
                                        </p:attrNameLst>
                                      </p:cBhvr>
                                      <p:to>
                                        <p:strVal val="visible"/>
                                      </p:to>
                                    </p:set>
                                    <p:anim calcmode="lin" valueType="num">
                                      <p:cBhvr additive="base">
                                        <p:cTn id="13" dur="500"/>
                                        <p:tgtEl>
                                          <p:spTgt spid="20482">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2048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20482">
                                            <p:txEl>
                                              <p:pRg st="2" end="2"/>
                                            </p:txEl>
                                          </p:spTgt>
                                        </p:tgtEl>
                                        <p:attrNameLst>
                                          <p:attrName>style.visibility</p:attrName>
                                        </p:attrNameLst>
                                      </p:cBhvr>
                                      <p:to>
                                        <p:strVal val="visible"/>
                                      </p:to>
                                    </p:set>
                                    <p:anim calcmode="lin" valueType="num">
                                      <p:cBhvr additive="base">
                                        <p:cTn id="19" dur="500"/>
                                        <p:tgtEl>
                                          <p:spTgt spid="20482">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204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13FBE0AE-8C23-4108-8E30-8C4D5B37DE9A}"/>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ITU Regions</a:t>
            </a:r>
          </a:p>
        </p:txBody>
      </p:sp>
      <p:pic>
        <p:nvPicPr>
          <p:cNvPr id="21506" name="Picture 2">
            <a:extLst>
              <a:ext uri="{FF2B5EF4-FFF2-40B4-BE49-F238E27FC236}">
                <a16:creationId xmlns:a16="http://schemas.microsoft.com/office/drawing/2014/main" id="{0C05EC82-3CDA-4862-ABBD-C172EAE16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8" y="2068513"/>
            <a:ext cx="6297612" cy="41957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1507" name="Text Box 3">
            <a:extLst>
              <a:ext uri="{FF2B5EF4-FFF2-40B4-BE49-F238E27FC236}">
                <a16:creationId xmlns:a16="http://schemas.microsoft.com/office/drawing/2014/main" id="{39190455-0236-48FA-91F1-64A4C6B3A990}"/>
              </a:ext>
            </a:extLst>
          </p:cNvPr>
          <p:cNvSpPr txBox="1">
            <a:spLocks noChangeArrowheads="1"/>
          </p:cNvSpPr>
          <p:nvPr/>
        </p:nvSpPr>
        <p:spPr bwMode="auto">
          <a:xfrm>
            <a:off x="6056313" y="1368425"/>
            <a:ext cx="2370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2800">
                <a:solidFill>
                  <a:srgbClr val="333333"/>
                </a:solidFill>
              </a:rPr>
              <a:t>Where is:</a:t>
            </a:r>
          </a:p>
        </p:txBody>
      </p:sp>
      <p:sp>
        <p:nvSpPr>
          <p:cNvPr id="21508" name="Text Box 4">
            <a:extLst>
              <a:ext uri="{FF2B5EF4-FFF2-40B4-BE49-F238E27FC236}">
                <a16:creationId xmlns:a16="http://schemas.microsoft.com/office/drawing/2014/main" id="{B23D9770-9811-4596-B743-AEB0B70FD7FB}"/>
              </a:ext>
            </a:extLst>
          </p:cNvPr>
          <p:cNvSpPr txBox="1">
            <a:spLocks noChangeArrowheads="1"/>
          </p:cNvSpPr>
          <p:nvPr/>
        </p:nvSpPr>
        <p:spPr bwMode="auto">
          <a:xfrm>
            <a:off x="7375525" y="2284413"/>
            <a:ext cx="1392238"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a:solidFill>
                  <a:srgbClr val="333333"/>
                </a:solidFill>
              </a:rPr>
              <a:t>Alaska</a:t>
            </a:r>
          </a:p>
        </p:txBody>
      </p:sp>
      <p:sp>
        <p:nvSpPr>
          <p:cNvPr id="21509" name="Text Box 5">
            <a:extLst>
              <a:ext uri="{FF2B5EF4-FFF2-40B4-BE49-F238E27FC236}">
                <a16:creationId xmlns:a16="http://schemas.microsoft.com/office/drawing/2014/main" id="{538260EA-AC39-46CE-BEB9-B0936081230C}"/>
              </a:ext>
            </a:extLst>
          </p:cNvPr>
          <p:cNvSpPr txBox="1">
            <a:spLocks noChangeArrowheads="1"/>
          </p:cNvSpPr>
          <p:nvPr/>
        </p:nvSpPr>
        <p:spPr bwMode="auto">
          <a:xfrm>
            <a:off x="7583488" y="4127500"/>
            <a:ext cx="1087437"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a:solidFill>
                  <a:srgbClr val="333333"/>
                </a:solidFill>
              </a:rPr>
              <a:t>Guam</a:t>
            </a:r>
          </a:p>
        </p:txBody>
      </p:sp>
      <p:sp>
        <p:nvSpPr>
          <p:cNvPr id="21510" name="Line 6">
            <a:extLst>
              <a:ext uri="{FF2B5EF4-FFF2-40B4-BE49-F238E27FC236}">
                <a16:creationId xmlns:a16="http://schemas.microsoft.com/office/drawing/2014/main" id="{562A4A2A-49FD-4B33-98CE-C6254EC5C531}"/>
              </a:ext>
            </a:extLst>
          </p:cNvPr>
          <p:cNvSpPr>
            <a:spLocks noChangeShapeType="1"/>
          </p:cNvSpPr>
          <p:nvPr/>
        </p:nvSpPr>
        <p:spPr bwMode="auto">
          <a:xfrm flipH="1">
            <a:off x="4979988" y="2466975"/>
            <a:ext cx="2470150" cy="182563"/>
          </a:xfrm>
          <a:prstGeom prst="line">
            <a:avLst/>
          </a:prstGeom>
          <a:noFill/>
          <a:ln w="3672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1" name="Line 7">
            <a:extLst>
              <a:ext uri="{FF2B5EF4-FFF2-40B4-BE49-F238E27FC236}">
                <a16:creationId xmlns:a16="http://schemas.microsoft.com/office/drawing/2014/main" id="{19980A4D-AFE5-4C10-ABDE-4EAEE3346174}"/>
              </a:ext>
            </a:extLst>
          </p:cNvPr>
          <p:cNvSpPr>
            <a:spLocks noChangeShapeType="1"/>
          </p:cNvSpPr>
          <p:nvPr/>
        </p:nvSpPr>
        <p:spPr bwMode="auto">
          <a:xfrm flipH="1" flipV="1">
            <a:off x="3932238" y="3881438"/>
            <a:ext cx="3470275" cy="406400"/>
          </a:xfrm>
          <a:prstGeom prst="line">
            <a:avLst/>
          </a:prstGeom>
          <a:noFill/>
          <a:ln w="3672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2" name="Text Box 8">
            <a:extLst>
              <a:ext uri="{FF2B5EF4-FFF2-40B4-BE49-F238E27FC236}">
                <a16:creationId xmlns:a16="http://schemas.microsoft.com/office/drawing/2014/main" id="{CD21A16E-38C1-4941-8E2B-51C31FF3E84C}"/>
              </a:ext>
            </a:extLst>
          </p:cNvPr>
          <p:cNvSpPr txBox="1">
            <a:spLocks noChangeArrowheads="1"/>
          </p:cNvSpPr>
          <p:nvPr/>
        </p:nvSpPr>
        <p:spPr bwMode="auto">
          <a:xfrm>
            <a:off x="7534275" y="2857500"/>
            <a:ext cx="11366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a:solidFill>
                  <a:srgbClr val="333333"/>
                </a:solidFill>
              </a:rPr>
              <a:t>Region 2</a:t>
            </a:r>
          </a:p>
        </p:txBody>
      </p:sp>
      <p:sp>
        <p:nvSpPr>
          <p:cNvPr id="21513" name="Text Box 9">
            <a:extLst>
              <a:ext uri="{FF2B5EF4-FFF2-40B4-BE49-F238E27FC236}">
                <a16:creationId xmlns:a16="http://schemas.microsoft.com/office/drawing/2014/main" id="{02B520BA-F3C9-46CE-A1BB-A31F8D4C3790}"/>
              </a:ext>
            </a:extLst>
          </p:cNvPr>
          <p:cNvSpPr txBox="1">
            <a:spLocks noChangeArrowheads="1"/>
          </p:cNvSpPr>
          <p:nvPr/>
        </p:nvSpPr>
        <p:spPr bwMode="auto">
          <a:xfrm>
            <a:off x="7596188" y="4738688"/>
            <a:ext cx="11366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a:solidFill>
                  <a:srgbClr val="333333"/>
                </a:solidFill>
              </a:rPr>
              <a:t>Region 3</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1510"/>
                                        </p:tgtEl>
                                        <p:attrNameLst>
                                          <p:attrName>style.visibility</p:attrName>
                                        </p:attrNameLst>
                                      </p:cBhvr>
                                      <p:to>
                                        <p:strVal val="visible"/>
                                      </p:to>
                                    </p:set>
                                    <p:anim calcmode="lin" valueType="num">
                                      <p:cBhvr additive="base">
                                        <p:cTn id="7" dur="500" fill="hold"/>
                                        <p:tgtEl>
                                          <p:spTgt spid="21510"/>
                                        </p:tgtEl>
                                        <p:attrNameLst>
                                          <p:attrName>ppt_x</p:attrName>
                                        </p:attrNameLst>
                                      </p:cBhvr>
                                      <p:tavLst>
                                        <p:tav tm="0">
                                          <p:val>
                                            <p:strVal val="1+#ppt_w/2"/>
                                          </p:val>
                                        </p:tav>
                                        <p:tav tm="100000">
                                          <p:val>
                                            <p:strVal val="#ppt_x"/>
                                          </p:val>
                                        </p:tav>
                                      </p:tavLst>
                                    </p:anim>
                                    <p:anim calcmode="lin" valueType="num">
                                      <p:cBhvr additive="base">
                                        <p:cTn id="8" dur="500" fill="hold"/>
                                        <p:tgtEl>
                                          <p:spTgt spid="215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1512"/>
                                        </p:tgtEl>
                                        <p:attrNameLst>
                                          <p:attrName>style.visibility</p:attrName>
                                        </p:attrNameLst>
                                      </p:cBhvr>
                                      <p:to>
                                        <p:strVal val="visible"/>
                                      </p:to>
                                    </p:set>
                                    <p:anim calcmode="lin" valueType="num">
                                      <p:cBhvr additive="base">
                                        <p:cTn id="13" dur="500" fill="hold"/>
                                        <p:tgtEl>
                                          <p:spTgt spid="21512"/>
                                        </p:tgtEl>
                                        <p:attrNameLst>
                                          <p:attrName>ppt_x</p:attrName>
                                        </p:attrNameLst>
                                      </p:cBhvr>
                                      <p:tavLst>
                                        <p:tav tm="0">
                                          <p:val>
                                            <p:strVal val="#ppt_x"/>
                                          </p:val>
                                        </p:tav>
                                        <p:tav tm="100000">
                                          <p:val>
                                            <p:strVal val="#ppt_x"/>
                                          </p:val>
                                        </p:tav>
                                      </p:tavLst>
                                    </p:anim>
                                    <p:anim calcmode="lin" valueType="num">
                                      <p:cBhvr additive="base">
                                        <p:cTn id="14" dur="500" fill="hold"/>
                                        <p:tgtEl>
                                          <p:spTgt spid="21512"/>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511"/>
                                        </p:tgtEl>
                                        <p:attrNameLst>
                                          <p:attrName>style.visibility</p:attrName>
                                        </p:attrNameLst>
                                      </p:cBhvr>
                                      <p:to>
                                        <p:strVal val="visible"/>
                                      </p:to>
                                    </p:set>
                                    <p:anim calcmode="lin" valueType="num">
                                      <p:cBhvr additive="base">
                                        <p:cTn id="19" dur="500" fill="hold"/>
                                        <p:tgtEl>
                                          <p:spTgt spid="21511"/>
                                        </p:tgtEl>
                                        <p:attrNameLst>
                                          <p:attrName>ppt_x</p:attrName>
                                        </p:attrNameLst>
                                      </p:cBhvr>
                                      <p:tavLst>
                                        <p:tav tm="0">
                                          <p:val>
                                            <p:strVal val="1+#ppt_w/2"/>
                                          </p:val>
                                        </p:tav>
                                        <p:tav tm="100000">
                                          <p:val>
                                            <p:strVal val="#ppt_x"/>
                                          </p:val>
                                        </p:tav>
                                      </p:tavLst>
                                    </p:anim>
                                    <p:anim calcmode="lin" valueType="num">
                                      <p:cBhvr additive="base">
                                        <p:cTn id="20" dur="500" fill="hold"/>
                                        <p:tgtEl>
                                          <p:spTgt spid="2151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513"/>
                                        </p:tgtEl>
                                        <p:attrNameLst>
                                          <p:attrName>style.visibility</p:attrName>
                                        </p:attrNameLst>
                                      </p:cBhvr>
                                      <p:to>
                                        <p:strVal val="visible"/>
                                      </p:to>
                                    </p:set>
                                    <p:anim calcmode="lin" valueType="num">
                                      <p:cBhvr additive="base">
                                        <p:cTn id="25" dur="500" fill="hold"/>
                                        <p:tgtEl>
                                          <p:spTgt spid="21513"/>
                                        </p:tgtEl>
                                        <p:attrNameLst>
                                          <p:attrName>ppt_x</p:attrName>
                                        </p:attrNameLst>
                                      </p:cBhvr>
                                      <p:tavLst>
                                        <p:tav tm="0">
                                          <p:val>
                                            <p:strVal val="#ppt_x"/>
                                          </p:val>
                                        </p:tav>
                                        <p:tav tm="100000">
                                          <p:val>
                                            <p:strVal val="#ppt_x"/>
                                          </p:val>
                                        </p:tav>
                                      </p:tavLst>
                                    </p:anim>
                                    <p:anim calcmode="lin" valueType="num">
                                      <p:cBhvr additive="base">
                                        <p:cTn id="26" dur="500" fill="hold"/>
                                        <p:tgtEl>
                                          <p:spTgt spid="215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autoUpdateAnimBg="0"/>
      <p:bldP spid="2151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EE40876B-1398-4E84-AFD6-F7778C1F1D36}"/>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70 cm Band Restriction</a:t>
            </a:r>
          </a:p>
        </p:txBody>
      </p:sp>
      <p:pic>
        <p:nvPicPr>
          <p:cNvPr id="22530" name="Picture 2">
            <a:extLst>
              <a:ext uri="{FF2B5EF4-FFF2-40B4-BE49-F238E27FC236}">
                <a16:creationId xmlns:a16="http://schemas.microsoft.com/office/drawing/2014/main" id="{23E54AF2-77A7-4197-9AE2-7BF07DA251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017713"/>
            <a:ext cx="6967537" cy="27813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2531" name="Text Box 3">
            <a:extLst>
              <a:ext uri="{FF2B5EF4-FFF2-40B4-BE49-F238E27FC236}">
                <a16:creationId xmlns:a16="http://schemas.microsoft.com/office/drawing/2014/main" id="{E8A76FA0-4AEC-47BA-8BE0-E2D8BBEC633B}"/>
              </a:ext>
            </a:extLst>
          </p:cNvPr>
          <p:cNvSpPr txBox="1">
            <a:spLocks noChangeArrowheads="1"/>
          </p:cNvSpPr>
          <p:nvPr/>
        </p:nvSpPr>
        <p:spPr bwMode="auto">
          <a:xfrm>
            <a:off x="903288" y="5300663"/>
            <a:ext cx="7364412"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a:solidFill>
                  <a:srgbClr val="333333"/>
                </a:solidFill>
              </a:rPr>
              <a:t>The frequency limits north of “Line A” are 430 – 450 Mhz (vs. 420 – 450 Mhz elsewhere).  Line A is approximately 50 miles south of the Canadian border.</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C0A2C524-A33D-4E0F-9214-36E518E87C15}"/>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Amateur Space Station</a:t>
            </a:r>
          </a:p>
        </p:txBody>
      </p:sp>
      <p:sp>
        <p:nvSpPr>
          <p:cNvPr id="23554" name="Rectangle 2">
            <a:extLst>
              <a:ext uri="{FF2B5EF4-FFF2-40B4-BE49-F238E27FC236}">
                <a16:creationId xmlns:a16="http://schemas.microsoft.com/office/drawing/2014/main" id="{C3EAEB88-97D3-4067-A88D-B9825DB874C6}"/>
              </a:ext>
            </a:extLst>
          </p:cNvPr>
          <p:cNvSpPr>
            <a:spLocks noChangeArrowheads="1"/>
          </p:cNvSpPr>
          <p:nvPr>
            <p:ph type="body" idx="1"/>
          </p:nvPr>
        </p:nvSpPr>
        <p:spPr>
          <a:xfrm>
            <a:off x="4922838" y="2085975"/>
            <a:ext cx="3636962" cy="4114800"/>
          </a:xfrm>
          <a:ln/>
          <a:extLst>
            <a:ext uri="{909E8E84-426E-40DD-AFC4-6F175D3DCCD1}">
              <a14:hiddenFill xmlns:a14="http://schemas.microsoft.com/office/drawing/2010/main">
                <a:solidFill>
                  <a:srgbClr val="FFFFFF"/>
                </a:solidFill>
              </a14:hiddenFill>
            </a:ext>
          </a:extLst>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An amateur space station is an amateur station located more than 50 km above the Earth.</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An amateur space station may transmit unidentified communications.</a:t>
            </a:r>
          </a:p>
        </p:txBody>
      </p:sp>
      <p:graphicFrame>
        <p:nvGraphicFramePr>
          <p:cNvPr id="23555" name="Object 3">
            <a:extLst>
              <a:ext uri="{FF2B5EF4-FFF2-40B4-BE49-F238E27FC236}">
                <a16:creationId xmlns:a16="http://schemas.microsoft.com/office/drawing/2014/main" id="{4FDA6C3C-02D8-42F5-AA1D-83CFD8658434}"/>
              </a:ext>
            </a:extLst>
          </p:cNvPr>
          <p:cNvGraphicFramePr>
            <a:graphicFrameLocks noChangeAspect="1"/>
          </p:cNvGraphicFramePr>
          <p:nvPr/>
        </p:nvGraphicFramePr>
        <p:xfrm>
          <a:off x="673100" y="2363788"/>
          <a:ext cx="3805238" cy="3316287"/>
        </p:xfrm>
        <a:graphic>
          <a:graphicData uri="http://schemas.openxmlformats.org/presentationml/2006/ole">
            <mc:AlternateContent xmlns:mc="http://schemas.openxmlformats.org/markup-compatibility/2006">
              <mc:Choice xmlns:v="urn:schemas-microsoft-com:vml" Requires="v">
                <p:oleObj spid="_x0000_s23557" r:id="rId4" imgW="1828800" imgH="1647720" progId="">
                  <p:embed/>
                </p:oleObj>
              </mc:Choice>
              <mc:Fallback>
                <p:oleObj r:id="rId4" imgW="1828800" imgH="164772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 y="2363788"/>
                        <a:ext cx="3805238" cy="33162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p:cTn id="7" dur="500" fill="hold"/>
                                        <p:tgtEl>
                                          <p:spTgt spid="2355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355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355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355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23554">
                                            <p:txEl>
                                              <p:pRg st="1" end="1"/>
                                            </p:txEl>
                                          </p:spTgt>
                                        </p:tgtEl>
                                        <p:attrNameLst>
                                          <p:attrName>style.visibility</p:attrName>
                                        </p:attrNameLst>
                                      </p:cBhvr>
                                      <p:to>
                                        <p:strVal val="visible"/>
                                      </p:to>
                                    </p:set>
                                    <p:anim calcmode="lin" valueType="num">
                                      <p:cBhvr>
                                        <p:cTn id="15" dur="500" fill="hold"/>
                                        <p:tgtEl>
                                          <p:spTgt spid="2355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355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355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3554">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7" name="Object 1">
            <a:extLst>
              <a:ext uri="{FF2B5EF4-FFF2-40B4-BE49-F238E27FC236}">
                <a16:creationId xmlns:a16="http://schemas.microsoft.com/office/drawing/2014/main" id="{BF07019E-0B61-424B-8E5D-3204FACD41AB}"/>
              </a:ext>
            </a:extLst>
          </p:cNvPr>
          <p:cNvGraphicFramePr>
            <a:graphicFrameLocks noChangeAspect="1"/>
          </p:cNvGraphicFramePr>
          <p:nvPr/>
        </p:nvGraphicFramePr>
        <p:xfrm>
          <a:off x="423863" y="4813300"/>
          <a:ext cx="1162050" cy="828675"/>
        </p:xfrm>
        <a:graphic>
          <a:graphicData uri="http://schemas.openxmlformats.org/presentationml/2006/ole">
            <mc:AlternateContent xmlns:mc="http://schemas.openxmlformats.org/markup-compatibility/2006">
              <mc:Choice xmlns:v="urn:schemas-microsoft-com:vml" Requires="v">
                <p:oleObj spid="_x0000_s24580" r:id="rId4" imgW="1409760" imgH="1009800" progId="">
                  <p:embed/>
                </p:oleObj>
              </mc:Choice>
              <mc:Fallback>
                <p:oleObj r:id="rId4" imgW="1409760" imgH="1009800" progId="">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863" y="4813300"/>
                        <a:ext cx="1162050" cy="8286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24578" name="Text Box 2">
            <a:extLst>
              <a:ext uri="{FF2B5EF4-FFF2-40B4-BE49-F238E27FC236}">
                <a16:creationId xmlns:a16="http://schemas.microsoft.com/office/drawing/2014/main" id="{B48B6537-9637-4945-A9E6-CF2A84626062}"/>
              </a:ext>
            </a:extLst>
          </p:cNvPr>
          <p:cNvSpPr txBox="1">
            <a:spLocks noChangeArrowheads="1"/>
          </p:cNvSpPr>
          <p:nvPr/>
        </p:nvSpPr>
        <p:spPr bwMode="auto">
          <a:xfrm>
            <a:off x="1143000" y="990600"/>
            <a:ext cx="75438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T1A03</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What is the definition of an amateur station?</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A station in a public radio service used for        telecommunications</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B.  A station using radio communications for          for a commercial purpose</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C.  A station using equipment for training new       broadcast operators and technicians</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D.  A station in the Amateur Radio service used      for radio communications.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4577"/>
                                        </p:tgtEl>
                                        <p:attrNameLst>
                                          <p:attrName>style.visibility</p:attrName>
                                        </p:attrNameLst>
                                      </p:cBhvr>
                                      <p:to>
                                        <p:strVal val="visible"/>
                                      </p:to>
                                    </p:set>
                                    <p:anim calcmode="lin" valueType="num">
                                      <p:cBhvr additive="base">
                                        <p:cTn id="7" dur="500" fill="hold"/>
                                        <p:tgtEl>
                                          <p:spTgt spid="24577"/>
                                        </p:tgtEl>
                                        <p:attrNameLst>
                                          <p:attrName>ppt_x</p:attrName>
                                        </p:attrNameLst>
                                      </p:cBhvr>
                                      <p:tavLst>
                                        <p:tav tm="0">
                                          <p:val>
                                            <p:strVal val="#ppt_x"/>
                                          </p:val>
                                        </p:tav>
                                        <p:tav tm="100000">
                                          <p:val>
                                            <p:strVal val="#ppt_x"/>
                                          </p:val>
                                        </p:tav>
                                      </p:tavLst>
                                    </p:anim>
                                    <p:anim calcmode="lin" valueType="num">
                                      <p:cBhvr additive="base">
                                        <p:cTn id="8" dur="500" fill="hold"/>
                                        <p:tgtEl>
                                          <p:spTgt spid="245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1" name="Object 1">
            <a:extLst>
              <a:ext uri="{FF2B5EF4-FFF2-40B4-BE49-F238E27FC236}">
                <a16:creationId xmlns:a16="http://schemas.microsoft.com/office/drawing/2014/main" id="{2FF589C3-CDB7-474F-AD2F-943C9646FF60}"/>
              </a:ext>
            </a:extLst>
          </p:cNvPr>
          <p:cNvGraphicFramePr>
            <a:graphicFrameLocks noChangeAspect="1"/>
          </p:cNvGraphicFramePr>
          <p:nvPr/>
        </p:nvGraphicFramePr>
        <p:xfrm>
          <a:off x="215900" y="2727325"/>
          <a:ext cx="1371600" cy="977900"/>
        </p:xfrm>
        <a:graphic>
          <a:graphicData uri="http://schemas.openxmlformats.org/presentationml/2006/ole">
            <mc:AlternateContent xmlns:mc="http://schemas.openxmlformats.org/markup-compatibility/2006">
              <mc:Choice xmlns:v="urn:schemas-microsoft-com:vml" Requires="v">
                <p:oleObj spid="_x0000_s25604" r:id="rId4" imgW="1409760" imgH="1009800" progId="">
                  <p:embed/>
                </p:oleObj>
              </mc:Choice>
              <mc:Fallback>
                <p:oleObj r:id="rId4" imgW="1409760" imgH="1009800" progId="">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2727325"/>
                        <a:ext cx="1371600" cy="9779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25602" name="Text Box 2">
            <a:extLst>
              <a:ext uri="{FF2B5EF4-FFF2-40B4-BE49-F238E27FC236}">
                <a16:creationId xmlns:a16="http://schemas.microsoft.com/office/drawing/2014/main" id="{48D5B94A-53AC-46D3-9881-75E8C213F809}"/>
              </a:ext>
            </a:extLst>
          </p:cNvPr>
          <p:cNvSpPr txBox="1">
            <a:spLocks noChangeArrowheads="1"/>
          </p:cNvSpPr>
          <p:nvPr/>
        </p:nvSpPr>
        <p:spPr bwMode="auto">
          <a:xfrm>
            <a:off x="1066800" y="990600"/>
            <a:ext cx="762000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T1A13</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What is a transmission called that disturbs other communications?</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Interrupted CW</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B.  Harmful Interference</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C.  Transponder signals</a:t>
            </a:r>
          </a:p>
          <a:p>
            <a:pPr>
              <a:spcBef>
                <a:spcPts val="1738"/>
              </a:spcBef>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D.  Unidentified transmissions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5601"/>
                                        </p:tgtEl>
                                        <p:attrNameLst>
                                          <p:attrName>style.visibility</p:attrName>
                                        </p:attrNameLst>
                                      </p:cBhvr>
                                      <p:to>
                                        <p:strVal val="visible"/>
                                      </p:to>
                                    </p:set>
                                    <p:anim calcmode="lin" valueType="num">
                                      <p:cBhvr additive="base">
                                        <p:cTn id="7" dur="500" fill="hold"/>
                                        <p:tgtEl>
                                          <p:spTgt spid="25601"/>
                                        </p:tgtEl>
                                        <p:attrNameLst>
                                          <p:attrName>ppt_x</p:attrName>
                                        </p:attrNameLst>
                                      </p:cBhvr>
                                      <p:tavLst>
                                        <p:tav tm="0">
                                          <p:val>
                                            <p:strVal val="#ppt_x"/>
                                          </p:val>
                                        </p:tav>
                                        <p:tav tm="100000">
                                          <p:val>
                                            <p:strVal val="#ppt_x"/>
                                          </p:val>
                                        </p:tav>
                                      </p:tavLst>
                                    </p:anim>
                                    <p:anim calcmode="lin" valueType="num">
                                      <p:cBhvr additive="base">
                                        <p:cTn id="8" dur="500" fill="hold"/>
                                        <p:tgtEl>
                                          <p:spTgt spid="2560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88939962-F10B-4D98-AA70-032192F639DB}"/>
              </a:ext>
            </a:extLst>
          </p:cNvPr>
          <p:cNvSpPr>
            <a:spLocks noChangeArrowheads="1"/>
          </p:cNvSpPr>
          <p:nvPr>
            <p:ph type="title"/>
          </p:nvPr>
        </p:nvSpPr>
        <p:spPr>
          <a:xfrm>
            <a:off x="588963" y="1666875"/>
            <a:ext cx="7772400" cy="3603625"/>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a:t>Methods of Communication</a:t>
            </a:r>
            <a:br>
              <a:rPr lang="en-GB" altLang="en-US" sz="7200"/>
            </a:br>
            <a:r>
              <a:rPr lang="en-GB" altLang="en-US" sz="5400"/>
              <a:t>Subelement T2</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03D6D636-CCBB-4B31-BDF4-6A29C3EE2A11}"/>
              </a:ext>
            </a:extLst>
          </p:cNvPr>
          <p:cNvSpPr>
            <a:spLocks noChangeArrowheads="1"/>
          </p:cNvSpPr>
          <p:nvPr>
            <p:ph type="title"/>
          </p:nvPr>
        </p:nvSpPr>
        <p:spPr>
          <a:xfrm>
            <a:off x="304800" y="900113"/>
            <a:ext cx="8458200" cy="1401762"/>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Alternating &amp; Direct Current</a:t>
            </a:r>
          </a:p>
        </p:txBody>
      </p:sp>
      <p:sp>
        <p:nvSpPr>
          <p:cNvPr id="27650" name="Line 2">
            <a:extLst>
              <a:ext uri="{FF2B5EF4-FFF2-40B4-BE49-F238E27FC236}">
                <a16:creationId xmlns:a16="http://schemas.microsoft.com/office/drawing/2014/main" id="{B91E4BE6-37BA-46A0-B8C3-C8195683D839}"/>
              </a:ext>
            </a:extLst>
          </p:cNvPr>
          <p:cNvSpPr>
            <a:spLocks noChangeShapeType="1"/>
          </p:cNvSpPr>
          <p:nvPr/>
        </p:nvSpPr>
        <p:spPr bwMode="auto">
          <a:xfrm>
            <a:off x="1447800" y="4191000"/>
            <a:ext cx="6096000" cy="1588"/>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7651" name="Group 3">
            <a:extLst>
              <a:ext uri="{FF2B5EF4-FFF2-40B4-BE49-F238E27FC236}">
                <a16:creationId xmlns:a16="http://schemas.microsoft.com/office/drawing/2014/main" id="{2666723F-ABFE-4D6A-A486-A309A9D90BDF}"/>
              </a:ext>
            </a:extLst>
          </p:cNvPr>
          <p:cNvGrpSpPr>
            <a:grpSpLocks/>
          </p:cNvGrpSpPr>
          <p:nvPr/>
        </p:nvGrpSpPr>
        <p:grpSpPr bwMode="auto">
          <a:xfrm>
            <a:off x="2743200" y="2743200"/>
            <a:ext cx="1600200" cy="1522413"/>
            <a:chOff x="1728" y="1728"/>
            <a:chExt cx="1008" cy="959"/>
          </a:xfrm>
        </p:grpSpPr>
        <p:grpSp>
          <p:nvGrpSpPr>
            <p:cNvPr id="27652" name="Group 4">
              <a:extLst>
                <a:ext uri="{FF2B5EF4-FFF2-40B4-BE49-F238E27FC236}">
                  <a16:creationId xmlns:a16="http://schemas.microsoft.com/office/drawing/2014/main" id="{6D3FD471-59D9-4A39-B65F-0F999B4DFDA0}"/>
                </a:ext>
              </a:extLst>
            </p:cNvPr>
            <p:cNvGrpSpPr>
              <a:grpSpLocks/>
            </p:cNvGrpSpPr>
            <p:nvPr/>
          </p:nvGrpSpPr>
          <p:grpSpPr bwMode="auto">
            <a:xfrm>
              <a:off x="1728" y="1728"/>
              <a:ext cx="479" cy="959"/>
              <a:chOff x="1728" y="1728"/>
              <a:chExt cx="479" cy="959"/>
            </a:xfrm>
          </p:grpSpPr>
          <p:sp>
            <p:nvSpPr>
              <p:cNvPr id="27653" name="AutoShape 5">
                <a:extLst>
                  <a:ext uri="{FF2B5EF4-FFF2-40B4-BE49-F238E27FC236}">
                    <a16:creationId xmlns:a16="http://schemas.microsoft.com/office/drawing/2014/main" id="{1D46C087-3CB0-47D2-B5FA-57F30CB9E72A}"/>
                  </a:ext>
                </a:extLst>
              </p:cNvPr>
              <p:cNvSpPr>
                <a:spLocks noChangeArrowheads="1"/>
              </p:cNvSpPr>
              <p:nvPr/>
            </p:nvSpPr>
            <p:spPr bwMode="auto">
              <a:xfrm rot="10800000">
                <a:off x="1728" y="1729"/>
                <a:ext cx="480" cy="960"/>
              </a:xfrm>
              <a:prstGeom prst="roundRect">
                <a:avLst>
                  <a:gd name="adj" fmla="val 2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7654" name="Freeform 6">
                <a:extLst>
                  <a:ext uri="{FF2B5EF4-FFF2-40B4-BE49-F238E27FC236}">
                    <a16:creationId xmlns:a16="http://schemas.microsoft.com/office/drawing/2014/main" id="{A5492924-EB32-4F47-BAC2-3E80A9691E84}"/>
                  </a:ext>
                </a:extLst>
              </p:cNvPr>
              <p:cNvSpPr>
                <a:spLocks noChangeArrowheads="1"/>
              </p:cNvSpPr>
              <p:nvPr/>
            </p:nvSpPr>
            <p:spPr bwMode="auto">
              <a:xfrm>
                <a:off x="1728" y="1728"/>
                <a:ext cx="475" cy="967"/>
              </a:xfrm>
              <a:custGeom>
                <a:avLst/>
                <a:gdLst>
                  <a:gd name="T0" fmla="*/ 2095 w 2096"/>
                  <a:gd name="T1" fmla="*/ 0 h 4264"/>
                  <a:gd name="T2" fmla="*/ 1985 w 2096"/>
                  <a:gd name="T3" fmla="*/ 8 h 4264"/>
                  <a:gd name="T4" fmla="*/ 1875 w 2096"/>
                  <a:gd name="T5" fmla="*/ 28 h 4264"/>
                  <a:gd name="T6" fmla="*/ 1766 w 2096"/>
                  <a:gd name="T7" fmla="*/ 59 h 4264"/>
                  <a:gd name="T8" fmla="*/ 1658 w 2096"/>
                  <a:gd name="T9" fmla="*/ 101 h 4264"/>
                  <a:gd name="T10" fmla="*/ 1551 w 2096"/>
                  <a:gd name="T11" fmla="*/ 155 h 4264"/>
                  <a:gd name="T12" fmla="*/ 1446 w 2096"/>
                  <a:gd name="T13" fmla="*/ 219 h 4264"/>
                  <a:gd name="T14" fmla="*/ 1343 w 2096"/>
                  <a:gd name="T15" fmla="*/ 295 h 4264"/>
                  <a:gd name="T16" fmla="*/ 1241 w 2096"/>
                  <a:gd name="T17" fmla="*/ 381 h 4264"/>
                  <a:gd name="T18" fmla="*/ 1142 w 2096"/>
                  <a:gd name="T19" fmla="*/ 478 h 4264"/>
                  <a:gd name="T20" fmla="*/ 1046 w 2096"/>
                  <a:gd name="T21" fmla="*/ 585 h 4264"/>
                  <a:gd name="T22" fmla="*/ 952 w 2096"/>
                  <a:gd name="T23" fmla="*/ 703 h 4264"/>
                  <a:gd name="T24" fmla="*/ 862 w 2096"/>
                  <a:gd name="T25" fmla="*/ 829 h 4264"/>
                  <a:gd name="T26" fmla="*/ 775 w 2096"/>
                  <a:gd name="T27" fmla="*/ 965 h 4264"/>
                  <a:gd name="T28" fmla="*/ 692 w 2096"/>
                  <a:gd name="T29" fmla="*/ 1110 h 4264"/>
                  <a:gd name="T30" fmla="*/ 612 w 2096"/>
                  <a:gd name="T31" fmla="*/ 1264 h 4264"/>
                  <a:gd name="T32" fmla="*/ 537 w 2096"/>
                  <a:gd name="T33" fmla="*/ 1425 h 4264"/>
                  <a:gd name="T34" fmla="*/ 466 w 2096"/>
                  <a:gd name="T35" fmla="*/ 1595 h 4264"/>
                  <a:gd name="T36" fmla="*/ 399 w 2096"/>
                  <a:gd name="T37" fmla="*/ 1771 h 4264"/>
                  <a:gd name="T38" fmla="*/ 337 w 2096"/>
                  <a:gd name="T39" fmla="*/ 1954 h 4264"/>
                  <a:gd name="T40" fmla="*/ 280 w 2096"/>
                  <a:gd name="T41" fmla="*/ 2144 h 4264"/>
                  <a:gd name="T42" fmla="*/ 228 w 2096"/>
                  <a:gd name="T43" fmla="*/ 2339 h 4264"/>
                  <a:gd name="T44" fmla="*/ 181 w 2096"/>
                  <a:gd name="T45" fmla="*/ 2539 h 4264"/>
                  <a:gd name="T46" fmla="*/ 139 w 2096"/>
                  <a:gd name="T47" fmla="*/ 2745 h 4264"/>
                  <a:gd name="T48" fmla="*/ 102 w 2096"/>
                  <a:gd name="T49" fmla="*/ 2954 h 4264"/>
                  <a:gd name="T50" fmla="*/ 71 w 2096"/>
                  <a:gd name="T51" fmla="*/ 3167 h 4264"/>
                  <a:gd name="T52" fmla="*/ 46 w 2096"/>
                  <a:gd name="T53" fmla="*/ 3382 h 4264"/>
                  <a:gd name="T54" fmla="*/ 26 w 2096"/>
                  <a:gd name="T55" fmla="*/ 3600 h 4264"/>
                  <a:gd name="T56" fmla="*/ 11 w 2096"/>
                  <a:gd name="T57" fmla="*/ 3820 h 4264"/>
                  <a:gd name="T58" fmla="*/ 3 w 2096"/>
                  <a:gd name="T59" fmla="*/ 4041 h 4264"/>
                  <a:gd name="T60" fmla="*/ 0 w 2096"/>
                  <a:gd name="T61" fmla="*/ 4263 h 4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6" h="4264">
                    <a:moveTo>
                      <a:pt x="2095" y="0"/>
                    </a:moveTo>
                    <a:lnTo>
                      <a:pt x="1985" y="8"/>
                    </a:lnTo>
                    <a:lnTo>
                      <a:pt x="1875" y="28"/>
                    </a:lnTo>
                    <a:lnTo>
                      <a:pt x="1766" y="59"/>
                    </a:lnTo>
                    <a:lnTo>
                      <a:pt x="1658" y="101"/>
                    </a:lnTo>
                    <a:lnTo>
                      <a:pt x="1551" y="155"/>
                    </a:lnTo>
                    <a:lnTo>
                      <a:pt x="1446" y="219"/>
                    </a:lnTo>
                    <a:lnTo>
                      <a:pt x="1343" y="295"/>
                    </a:lnTo>
                    <a:lnTo>
                      <a:pt x="1241" y="381"/>
                    </a:lnTo>
                    <a:lnTo>
                      <a:pt x="1142" y="478"/>
                    </a:lnTo>
                    <a:lnTo>
                      <a:pt x="1046" y="585"/>
                    </a:lnTo>
                    <a:lnTo>
                      <a:pt x="952" y="703"/>
                    </a:lnTo>
                    <a:lnTo>
                      <a:pt x="862" y="829"/>
                    </a:lnTo>
                    <a:lnTo>
                      <a:pt x="775" y="965"/>
                    </a:lnTo>
                    <a:lnTo>
                      <a:pt x="692" y="1110"/>
                    </a:lnTo>
                    <a:lnTo>
                      <a:pt x="612" y="1264"/>
                    </a:lnTo>
                    <a:lnTo>
                      <a:pt x="537" y="1425"/>
                    </a:lnTo>
                    <a:lnTo>
                      <a:pt x="466" y="1595"/>
                    </a:lnTo>
                    <a:lnTo>
                      <a:pt x="399" y="1771"/>
                    </a:lnTo>
                    <a:lnTo>
                      <a:pt x="337" y="1954"/>
                    </a:lnTo>
                    <a:lnTo>
                      <a:pt x="280" y="2144"/>
                    </a:lnTo>
                    <a:lnTo>
                      <a:pt x="228" y="2339"/>
                    </a:lnTo>
                    <a:lnTo>
                      <a:pt x="181" y="2539"/>
                    </a:lnTo>
                    <a:lnTo>
                      <a:pt x="139" y="2745"/>
                    </a:lnTo>
                    <a:lnTo>
                      <a:pt x="102" y="2954"/>
                    </a:lnTo>
                    <a:lnTo>
                      <a:pt x="71" y="3167"/>
                    </a:lnTo>
                    <a:lnTo>
                      <a:pt x="46" y="3382"/>
                    </a:lnTo>
                    <a:lnTo>
                      <a:pt x="26" y="3600"/>
                    </a:lnTo>
                    <a:lnTo>
                      <a:pt x="11" y="3820"/>
                    </a:lnTo>
                    <a:lnTo>
                      <a:pt x="3" y="4041"/>
                    </a:lnTo>
                    <a:lnTo>
                      <a:pt x="0" y="4263"/>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655" name="Group 7">
              <a:extLst>
                <a:ext uri="{FF2B5EF4-FFF2-40B4-BE49-F238E27FC236}">
                  <a16:creationId xmlns:a16="http://schemas.microsoft.com/office/drawing/2014/main" id="{DC9BB9D9-3234-4392-8DF3-AC5C2D28ACD8}"/>
                </a:ext>
              </a:extLst>
            </p:cNvPr>
            <p:cNvGrpSpPr>
              <a:grpSpLocks/>
            </p:cNvGrpSpPr>
            <p:nvPr/>
          </p:nvGrpSpPr>
          <p:grpSpPr bwMode="auto">
            <a:xfrm>
              <a:off x="2209" y="1728"/>
              <a:ext cx="527" cy="959"/>
              <a:chOff x="2209" y="1728"/>
              <a:chExt cx="527" cy="959"/>
            </a:xfrm>
          </p:grpSpPr>
          <p:sp>
            <p:nvSpPr>
              <p:cNvPr id="27656" name="AutoShape 8">
                <a:extLst>
                  <a:ext uri="{FF2B5EF4-FFF2-40B4-BE49-F238E27FC236}">
                    <a16:creationId xmlns:a16="http://schemas.microsoft.com/office/drawing/2014/main" id="{FAA1CEEE-1AE7-419A-9110-79F1284AD214}"/>
                  </a:ext>
                </a:extLst>
              </p:cNvPr>
              <p:cNvSpPr>
                <a:spLocks noChangeArrowheads="1"/>
              </p:cNvSpPr>
              <p:nvPr/>
            </p:nvSpPr>
            <p:spPr bwMode="auto">
              <a:xfrm rot="10800000">
                <a:off x="2209" y="1729"/>
                <a:ext cx="528" cy="960"/>
              </a:xfrm>
              <a:prstGeom prst="roundRect">
                <a:avLst>
                  <a:gd name="adj" fmla="val 18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7657" name="Freeform 9">
                <a:extLst>
                  <a:ext uri="{FF2B5EF4-FFF2-40B4-BE49-F238E27FC236}">
                    <a16:creationId xmlns:a16="http://schemas.microsoft.com/office/drawing/2014/main" id="{AAC47B55-A03E-4AF4-9E07-7955CDF1BB46}"/>
                  </a:ext>
                </a:extLst>
              </p:cNvPr>
              <p:cNvSpPr>
                <a:spLocks noChangeArrowheads="1"/>
              </p:cNvSpPr>
              <p:nvPr/>
            </p:nvSpPr>
            <p:spPr bwMode="auto">
              <a:xfrm>
                <a:off x="2204" y="1728"/>
                <a:ext cx="533" cy="955"/>
              </a:xfrm>
              <a:custGeom>
                <a:avLst/>
                <a:gdLst>
                  <a:gd name="T0" fmla="*/ 2350 w 2351"/>
                  <a:gd name="T1" fmla="*/ 4212 h 4213"/>
                  <a:gd name="T2" fmla="*/ 2345 w 2351"/>
                  <a:gd name="T3" fmla="*/ 3989 h 4213"/>
                  <a:gd name="T4" fmla="*/ 2335 w 2351"/>
                  <a:gd name="T5" fmla="*/ 3767 h 4213"/>
                  <a:gd name="T6" fmla="*/ 2318 w 2351"/>
                  <a:gd name="T7" fmla="*/ 3547 h 4213"/>
                  <a:gd name="T8" fmla="*/ 2294 w 2351"/>
                  <a:gd name="T9" fmla="*/ 3328 h 4213"/>
                  <a:gd name="T10" fmla="*/ 2264 w 2351"/>
                  <a:gd name="T11" fmla="*/ 3112 h 4213"/>
                  <a:gd name="T12" fmla="*/ 2229 w 2351"/>
                  <a:gd name="T13" fmla="*/ 2899 h 4213"/>
                  <a:gd name="T14" fmla="*/ 2187 w 2351"/>
                  <a:gd name="T15" fmla="*/ 2690 h 4213"/>
                  <a:gd name="T16" fmla="*/ 2139 w 2351"/>
                  <a:gd name="T17" fmla="*/ 2485 h 4213"/>
                  <a:gd name="T18" fmla="*/ 2086 w 2351"/>
                  <a:gd name="T19" fmla="*/ 2285 h 4213"/>
                  <a:gd name="T20" fmla="*/ 2026 w 2351"/>
                  <a:gd name="T21" fmla="*/ 2090 h 4213"/>
                  <a:gd name="T22" fmla="*/ 1962 w 2351"/>
                  <a:gd name="T23" fmla="*/ 1902 h 4213"/>
                  <a:gd name="T24" fmla="*/ 1892 w 2351"/>
                  <a:gd name="T25" fmla="*/ 1719 h 4213"/>
                  <a:gd name="T26" fmla="*/ 1817 w 2351"/>
                  <a:gd name="T27" fmla="*/ 1544 h 4213"/>
                  <a:gd name="T28" fmla="*/ 1737 w 2351"/>
                  <a:gd name="T29" fmla="*/ 1376 h 4213"/>
                  <a:gd name="T30" fmla="*/ 1652 w 2351"/>
                  <a:gd name="T31" fmla="*/ 1216 h 4213"/>
                  <a:gd name="T32" fmla="*/ 1563 w 2351"/>
                  <a:gd name="T33" fmla="*/ 1064 h 4213"/>
                  <a:gd name="T34" fmla="*/ 1469 w 2351"/>
                  <a:gd name="T35" fmla="*/ 922 h 4213"/>
                  <a:gd name="T36" fmla="*/ 1372 w 2351"/>
                  <a:gd name="T37" fmla="*/ 788 h 4213"/>
                  <a:gd name="T38" fmla="*/ 1271 w 2351"/>
                  <a:gd name="T39" fmla="*/ 663 h 4213"/>
                  <a:gd name="T40" fmla="*/ 1166 w 2351"/>
                  <a:gd name="T41" fmla="*/ 549 h 4213"/>
                  <a:gd name="T42" fmla="*/ 1059 w 2351"/>
                  <a:gd name="T43" fmla="*/ 445 h 4213"/>
                  <a:gd name="T44" fmla="*/ 948 w 2351"/>
                  <a:gd name="T45" fmla="*/ 351 h 4213"/>
                  <a:gd name="T46" fmla="*/ 835 w 2351"/>
                  <a:gd name="T47" fmla="*/ 268 h 4213"/>
                  <a:gd name="T48" fmla="*/ 720 w 2351"/>
                  <a:gd name="T49" fmla="*/ 195 h 4213"/>
                  <a:gd name="T50" fmla="*/ 603 w 2351"/>
                  <a:gd name="T51" fmla="*/ 134 h 4213"/>
                  <a:gd name="T52" fmla="*/ 484 w 2351"/>
                  <a:gd name="T53" fmla="*/ 84 h 4213"/>
                  <a:gd name="T54" fmla="*/ 364 w 2351"/>
                  <a:gd name="T55" fmla="*/ 46 h 4213"/>
                  <a:gd name="T56" fmla="*/ 243 w 2351"/>
                  <a:gd name="T57" fmla="*/ 19 h 4213"/>
                  <a:gd name="T58" fmla="*/ 122 w 2351"/>
                  <a:gd name="T59" fmla="*/ 4 h 4213"/>
                  <a:gd name="T60" fmla="*/ 0 w 2351"/>
                  <a:gd name="T61" fmla="*/ 0 h 4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51" h="4213">
                    <a:moveTo>
                      <a:pt x="2350" y="4212"/>
                    </a:moveTo>
                    <a:lnTo>
                      <a:pt x="2345" y="3989"/>
                    </a:lnTo>
                    <a:lnTo>
                      <a:pt x="2335" y="3767"/>
                    </a:lnTo>
                    <a:lnTo>
                      <a:pt x="2318" y="3547"/>
                    </a:lnTo>
                    <a:lnTo>
                      <a:pt x="2294" y="3328"/>
                    </a:lnTo>
                    <a:lnTo>
                      <a:pt x="2264" y="3112"/>
                    </a:lnTo>
                    <a:lnTo>
                      <a:pt x="2229" y="2899"/>
                    </a:lnTo>
                    <a:lnTo>
                      <a:pt x="2187" y="2690"/>
                    </a:lnTo>
                    <a:lnTo>
                      <a:pt x="2139" y="2485"/>
                    </a:lnTo>
                    <a:lnTo>
                      <a:pt x="2086" y="2285"/>
                    </a:lnTo>
                    <a:lnTo>
                      <a:pt x="2026" y="2090"/>
                    </a:lnTo>
                    <a:lnTo>
                      <a:pt x="1962" y="1902"/>
                    </a:lnTo>
                    <a:lnTo>
                      <a:pt x="1892" y="1719"/>
                    </a:lnTo>
                    <a:lnTo>
                      <a:pt x="1817" y="1544"/>
                    </a:lnTo>
                    <a:lnTo>
                      <a:pt x="1737" y="1376"/>
                    </a:lnTo>
                    <a:lnTo>
                      <a:pt x="1652" y="1216"/>
                    </a:lnTo>
                    <a:lnTo>
                      <a:pt x="1563" y="1064"/>
                    </a:lnTo>
                    <a:lnTo>
                      <a:pt x="1469" y="922"/>
                    </a:lnTo>
                    <a:lnTo>
                      <a:pt x="1372" y="788"/>
                    </a:lnTo>
                    <a:lnTo>
                      <a:pt x="1271" y="663"/>
                    </a:lnTo>
                    <a:lnTo>
                      <a:pt x="1166" y="549"/>
                    </a:lnTo>
                    <a:lnTo>
                      <a:pt x="1059" y="445"/>
                    </a:lnTo>
                    <a:lnTo>
                      <a:pt x="948" y="351"/>
                    </a:lnTo>
                    <a:lnTo>
                      <a:pt x="835" y="268"/>
                    </a:lnTo>
                    <a:lnTo>
                      <a:pt x="720" y="195"/>
                    </a:lnTo>
                    <a:lnTo>
                      <a:pt x="603" y="134"/>
                    </a:lnTo>
                    <a:lnTo>
                      <a:pt x="484" y="84"/>
                    </a:lnTo>
                    <a:lnTo>
                      <a:pt x="364" y="46"/>
                    </a:lnTo>
                    <a:lnTo>
                      <a:pt x="243" y="19"/>
                    </a:lnTo>
                    <a:lnTo>
                      <a:pt x="122" y="4"/>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27658" name="Group 10">
            <a:extLst>
              <a:ext uri="{FF2B5EF4-FFF2-40B4-BE49-F238E27FC236}">
                <a16:creationId xmlns:a16="http://schemas.microsoft.com/office/drawing/2014/main" id="{97D534FB-C362-4DEB-8155-365B387EE9B1}"/>
              </a:ext>
            </a:extLst>
          </p:cNvPr>
          <p:cNvGrpSpPr>
            <a:grpSpLocks/>
          </p:cNvGrpSpPr>
          <p:nvPr/>
        </p:nvGrpSpPr>
        <p:grpSpPr bwMode="auto">
          <a:xfrm>
            <a:off x="4344988" y="4191000"/>
            <a:ext cx="1597025" cy="1370013"/>
            <a:chOff x="2737" y="2640"/>
            <a:chExt cx="1006" cy="863"/>
          </a:xfrm>
        </p:grpSpPr>
        <p:grpSp>
          <p:nvGrpSpPr>
            <p:cNvPr id="27659" name="Group 11">
              <a:extLst>
                <a:ext uri="{FF2B5EF4-FFF2-40B4-BE49-F238E27FC236}">
                  <a16:creationId xmlns:a16="http://schemas.microsoft.com/office/drawing/2014/main" id="{A9C5F86B-D24C-4D8D-AFFD-EA1976AEBBF8}"/>
                </a:ext>
              </a:extLst>
            </p:cNvPr>
            <p:cNvGrpSpPr>
              <a:grpSpLocks/>
            </p:cNvGrpSpPr>
            <p:nvPr/>
          </p:nvGrpSpPr>
          <p:grpSpPr bwMode="auto">
            <a:xfrm>
              <a:off x="2737" y="2640"/>
              <a:ext cx="479" cy="863"/>
              <a:chOff x="2737" y="2640"/>
              <a:chExt cx="479" cy="863"/>
            </a:xfrm>
          </p:grpSpPr>
          <p:sp>
            <p:nvSpPr>
              <p:cNvPr id="27660" name="AutoShape 12">
                <a:extLst>
                  <a:ext uri="{FF2B5EF4-FFF2-40B4-BE49-F238E27FC236}">
                    <a16:creationId xmlns:a16="http://schemas.microsoft.com/office/drawing/2014/main" id="{0FBE9638-69FF-4B05-9FFE-20DDC00D3C04}"/>
                  </a:ext>
                </a:extLst>
              </p:cNvPr>
              <p:cNvSpPr>
                <a:spLocks noChangeArrowheads="1"/>
              </p:cNvSpPr>
              <p:nvPr/>
            </p:nvSpPr>
            <p:spPr bwMode="auto">
              <a:xfrm>
                <a:off x="2737" y="2640"/>
                <a:ext cx="480" cy="864"/>
              </a:xfrm>
              <a:prstGeom prst="roundRect">
                <a:avLst>
                  <a:gd name="adj" fmla="val 2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7661" name="Freeform 13">
                <a:extLst>
                  <a:ext uri="{FF2B5EF4-FFF2-40B4-BE49-F238E27FC236}">
                    <a16:creationId xmlns:a16="http://schemas.microsoft.com/office/drawing/2014/main" id="{EF4E0ACB-581E-4728-A398-828102668BB2}"/>
                  </a:ext>
                </a:extLst>
              </p:cNvPr>
              <p:cNvSpPr>
                <a:spLocks noChangeArrowheads="1"/>
              </p:cNvSpPr>
              <p:nvPr/>
            </p:nvSpPr>
            <p:spPr bwMode="auto">
              <a:xfrm>
                <a:off x="2737" y="2635"/>
                <a:ext cx="480" cy="869"/>
              </a:xfrm>
              <a:custGeom>
                <a:avLst/>
                <a:gdLst>
                  <a:gd name="T0" fmla="*/ 0 w 2118"/>
                  <a:gd name="T1" fmla="*/ 0 h 3832"/>
                  <a:gd name="T2" fmla="*/ 3 w 2118"/>
                  <a:gd name="T3" fmla="*/ 200 h 3832"/>
                  <a:gd name="T4" fmla="*/ 12 w 2118"/>
                  <a:gd name="T5" fmla="*/ 400 h 3832"/>
                  <a:gd name="T6" fmla="*/ 26 w 2118"/>
                  <a:gd name="T7" fmla="*/ 599 h 3832"/>
                  <a:gd name="T8" fmla="*/ 46 w 2118"/>
                  <a:gd name="T9" fmla="*/ 797 h 3832"/>
                  <a:gd name="T10" fmla="*/ 72 w 2118"/>
                  <a:gd name="T11" fmla="*/ 992 h 3832"/>
                  <a:gd name="T12" fmla="*/ 104 w 2118"/>
                  <a:gd name="T13" fmla="*/ 1184 h 3832"/>
                  <a:gd name="T14" fmla="*/ 141 w 2118"/>
                  <a:gd name="T15" fmla="*/ 1373 h 3832"/>
                  <a:gd name="T16" fmla="*/ 183 w 2118"/>
                  <a:gd name="T17" fmla="*/ 1558 h 3832"/>
                  <a:gd name="T18" fmla="*/ 231 w 2118"/>
                  <a:gd name="T19" fmla="*/ 1739 h 3832"/>
                  <a:gd name="T20" fmla="*/ 284 w 2118"/>
                  <a:gd name="T21" fmla="*/ 1916 h 3832"/>
                  <a:gd name="T22" fmla="*/ 342 w 2118"/>
                  <a:gd name="T23" fmla="*/ 2087 h 3832"/>
                  <a:gd name="T24" fmla="*/ 404 w 2118"/>
                  <a:gd name="T25" fmla="*/ 2252 h 3832"/>
                  <a:gd name="T26" fmla="*/ 472 w 2118"/>
                  <a:gd name="T27" fmla="*/ 2411 h 3832"/>
                  <a:gd name="T28" fmla="*/ 544 w 2118"/>
                  <a:gd name="T29" fmla="*/ 2563 h 3832"/>
                  <a:gd name="T30" fmla="*/ 620 w 2118"/>
                  <a:gd name="T31" fmla="*/ 2709 h 3832"/>
                  <a:gd name="T32" fmla="*/ 700 w 2118"/>
                  <a:gd name="T33" fmla="*/ 2847 h 3832"/>
                  <a:gd name="T34" fmla="*/ 785 w 2118"/>
                  <a:gd name="T35" fmla="*/ 2977 h 3832"/>
                  <a:gd name="T36" fmla="*/ 873 w 2118"/>
                  <a:gd name="T37" fmla="*/ 3099 h 3832"/>
                  <a:gd name="T38" fmla="*/ 964 w 2118"/>
                  <a:gd name="T39" fmla="*/ 3213 h 3832"/>
                  <a:gd name="T40" fmla="*/ 1059 w 2118"/>
                  <a:gd name="T41" fmla="*/ 3318 h 3832"/>
                  <a:gd name="T42" fmla="*/ 1156 w 2118"/>
                  <a:gd name="T43" fmla="*/ 3413 h 3832"/>
                  <a:gd name="T44" fmla="*/ 1256 w 2118"/>
                  <a:gd name="T45" fmla="*/ 3500 h 3832"/>
                  <a:gd name="T46" fmla="*/ 1358 w 2118"/>
                  <a:gd name="T47" fmla="*/ 3577 h 3832"/>
                  <a:gd name="T48" fmla="*/ 1463 w 2118"/>
                  <a:gd name="T49" fmla="*/ 3643 h 3832"/>
                  <a:gd name="T50" fmla="*/ 1569 w 2118"/>
                  <a:gd name="T51" fmla="*/ 3700 h 3832"/>
                  <a:gd name="T52" fmla="*/ 1677 w 2118"/>
                  <a:gd name="T53" fmla="*/ 3747 h 3832"/>
                  <a:gd name="T54" fmla="*/ 1786 w 2118"/>
                  <a:gd name="T55" fmla="*/ 3784 h 3832"/>
                  <a:gd name="T56" fmla="*/ 1896 w 2118"/>
                  <a:gd name="T57" fmla="*/ 3810 h 3832"/>
                  <a:gd name="T58" fmla="*/ 2006 w 2118"/>
                  <a:gd name="T59" fmla="*/ 3826 h 3832"/>
                  <a:gd name="T60" fmla="*/ 2117 w 2118"/>
                  <a:gd name="T61" fmla="*/ 3831 h 3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8" h="3832">
                    <a:moveTo>
                      <a:pt x="0" y="0"/>
                    </a:moveTo>
                    <a:lnTo>
                      <a:pt x="3" y="200"/>
                    </a:lnTo>
                    <a:lnTo>
                      <a:pt x="12" y="400"/>
                    </a:lnTo>
                    <a:lnTo>
                      <a:pt x="26" y="599"/>
                    </a:lnTo>
                    <a:lnTo>
                      <a:pt x="46" y="797"/>
                    </a:lnTo>
                    <a:lnTo>
                      <a:pt x="72" y="992"/>
                    </a:lnTo>
                    <a:lnTo>
                      <a:pt x="104" y="1184"/>
                    </a:lnTo>
                    <a:lnTo>
                      <a:pt x="141" y="1373"/>
                    </a:lnTo>
                    <a:lnTo>
                      <a:pt x="183" y="1558"/>
                    </a:lnTo>
                    <a:lnTo>
                      <a:pt x="231" y="1739"/>
                    </a:lnTo>
                    <a:lnTo>
                      <a:pt x="284" y="1916"/>
                    </a:lnTo>
                    <a:lnTo>
                      <a:pt x="342" y="2087"/>
                    </a:lnTo>
                    <a:lnTo>
                      <a:pt x="404" y="2252"/>
                    </a:lnTo>
                    <a:lnTo>
                      <a:pt x="472" y="2411"/>
                    </a:lnTo>
                    <a:lnTo>
                      <a:pt x="544" y="2563"/>
                    </a:lnTo>
                    <a:lnTo>
                      <a:pt x="620" y="2709"/>
                    </a:lnTo>
                    <a:lnTo>
                      <a:pt x="700" y="2847"/>
                    </a:lnTo>
                    <a:lnTo>
                      <a:pt x="785" y="2977"/>
                    </a:lnTo>
                    <a:lnTo>
                      <a:pt x="873" y="3099"/>
                    </a:lnTo>
                    <a:lnTo>
                      <a:pt x="964" y="3213"/>
                    </a:lnTo>
                    <a:lnTo>
                      <a:pt x="1059" y="3318"/>
                    </a:lnTo>
                    <a:lnTo>
                      <a:pt x="1156" y="3413"/>
                    </a:lnTo>
                    <a:lnTo>
                      <a:pt x="1256" y="3500"/>
                    </a:lnTo>
                    <a:lnTo>
                      <a:pt x="1358" y="3577"/>
                    </a:lnTo>
                    <a:lnTo>
                      <a:pt x="1463" y="3643"/>
                    </a:lnTo>
                    <a:lnTo>
                      <a:pt x="1569" y="3700"/>
                    </a:lnTo>
                    <a:lnTo>
                      <a:pt x="1677" y="3747"/>
                    </a:lnTo>
                    <a:lnTo>
                      <a:pt x="1786" y="3784"/>
                    </a:lnTo>
                    <a:lnTo>
                      <a:pt x="1896" y="3810"/>
                    </a:lnTo>
                    <a:lnTo>
                      <a:pt x="2006" y="3826"/>
                    </a:lnTo>
                    <a:lnTo>
                      <a:pt x="2117" y="3831"/>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662" name="Group 14">
              <a:extLst>
                <a:ext uri="{FF2B5EF4-FFF2-40B4-BE49-F238E27FC236}">
                  <a16:creationId xmlns:a16="http://schemas.microsoft.com/office/drawing/2014/main" id="{77B8DA70-7C18-4BC3-B9AB-21D574E6ECEC}"/>
                </a:ext>
              </a:extLst>
            </p:cNvPr>
            <p:cNvGrpSpPr>
              <a:grpSpLocks/>
            </p:cNvGrpSpPr>
            <p:nvPr/>
          </p:nvGrpSpPr>
          <p:grpSpPr bwMode="auto">
            <a:xfrm>
              <a:off x="3216" y="2640"/>
              <a:ext cx="527" cy="863"/>
              <a:chOff x="3216" y="2640"/>
              <a:chExt cx="527" cy="863"/>
            </a:xfrm>
          </p:grpSpPr>
          <p:sp>
            <p:nvSpPr>
              <p:cNvPr id="27663" name="AutoShape 15">
                <a:extLst>
                  <a:ext uri="{FF2B5EF4-FFF2-40B4-BE49-F238E27FC236}">
                    <a16:creationId xmlns:a16="http://schemas.microsoft.com/office/drawing/2014/main" id="{27BE9472-EAD4-41D2-B35C-9B5D0BC27A67}"/>
                  </a:ext>
                </a:extLst>
              </p:cNvPr>
              <p:cNvSpPr>
                <a:spLocks noChangeArrowheads="1"/>
              </p:cNvSpPr>
              <p:nvPr/>
            </p:nvSpPr>
            <p:spPr bwMode="auto">
              <a:xfrm>
                <a:off x="3216" y="2640"/>
                <a:ext cx="528" cy="864"/>
              </a:xfrm>
              <a:prstGeom prst="roundRect">
                <a:avLst>
                  <a:gd name="adj" fmla="val 18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7664" name="Freeform 16">
                <a:extLst>
                  <a:ext uri="{FF2B5EF4-FFF2-40B4-BE49-F238E27FC236}">
                    <a16:creationId xmlns:a16="http://schemas.microsoft.com/office/drawing/2014/main" id="{8FA87A29-A416-42DD-8803-FE6EF772AD97}"/>
                  </a:ext>
                </a:extLst>
              </p:cNvPr>
              <p:cNvSpPr>
                <a:spLocks noChangeArrowheads="1"/>
              </p:cNvSpPr>
              <p:nvPr/>
            </p:nvSpPr>
            <p:spPr bwMode="auto">
              <a:xfrm>
                <a:off x="3216" y="2634"/>
                <a:ext cx="528" cy="871"/>
              </a:xfrm>
              <a:custGeom>
                <a:avLst/>
                <a:gdLst>
                  <a:gd name="T0" fmla="*/ 0 w 2329"/>
                  <a:gd name="T1" fmla="*/ 3838 h 3839"/>
                  <a:gd name="T2" fmla="*/ 122 w 2329"/>
                  <a:gd name="T3" fmla="*/ 3833 h 3839"/>
                  <a:gd name="T4" fmla="*/ 243 w 2329"/>
                  <a:gd name="T5" fmla="*/ 3817 h 3839"/>
                  <a:gd name="T6" fmla="*/ 364 w 2329"/>
                  <a:gd name="T7" fmla="*/ 3791 h 3839"/>
                  <a:gd name="T8" fmla="*/ 484 w 2329"/>
                  <a:gd name="T9" fmla="*/ 3754 h 3839"/>
                  <a:gd name="T10" fmla="*/ 603 w 2329"/>
                  <a:gd name="T11" fmla="*/ 3707 h 3839"/>
                  <a:gd name="T12" fmla="*/ 719 w 2329"/>
                  <a:gd name="T13" fmla="*/ 3650 h 3839"/>
                  <a:gd name="T14" fmla="*/ 834 w 2329"/>
                  <a:gd name="T15" fmla="*/ 3583 h 3839"/>
                  <a:gd name="T16" fmla="*/ 947 w 2329"/>
                  <a:gd name="T17" fmla="*/ 3506 h 3839"/>
                  <a:gd name="T18" fmla="*/ 1057 w 2329"/>
                  <a:gd name="T19" fmla="*/ 3420 h 3839"/>
                  <a:gd name="T20" fmla="*/ 1164 w 2329"/>
                  <a:gd name="T21" fmla="*/ 3324 h 3839"/>
                  <a:gd name="T22" fmla="*/ 1268 w 2329"/>
                  <a:gd name="T23" fmla="*/ 3219 h 3839"/>
                  <a:gd name="T24" fmla="*/ 1368 w 2329"/>
                  <a:gd name="T25" fmla="*/ 3105 h 3839"/>
                  <a:gd name="T26" fmla="*/ 1465 w 2329"/>
                  <a:gd name="T27" fmla="*/ 2983 h 3839"/>
                  <a:gd name="T28" fmla="*/ 1558 w 2329"/>
                  <a:gd name="T29" fmla="*/ 2852 h 3839"/>
                  <a:gd name="T30" fmla="*/ 1646 w 2329"/>
                  <a:gd name="T31" fmla="*/ 2714 h 3839"/>
                  <a:gd name="T32" fmla="*/ 1730 w 2329"/>
                  <a:gd name="T33" fmla="*/ 2568 h 3839"/>
                  <a:gd name="T34" fmla="*/ 1809 w 2329"/>
                  <a:gd name="T35" fmla="*/ 2415 h 3839"/>
                  <a:gd name="T36" fmla="*/ 1883 w 2329"/>
                  <a:gd name="T37" fmla="*/ 2256 h 3839"/>
                  <a:gd name="T38" fmla="*/ 1952 w 2329"/>
                  <a:gd name="T39" fmla="*/ 2090 h 3839"/>
                  <a:gd name="T40" fmla="*/ 2016 w 2329"/>
                  <a:gd name="T41" fmla="*/ 1919 h 3839"/>
                  <a:gd name="T42" fmla="*/ 2074 w 2329"/>
                  <a:gd name="T43" fmla="*/ 1742 h 3839"/>
                  <a:gd name="T44" fmla="*/ 2127 w 2329"/>
                  <a:gd name="T45" fmla="*/ 1561 h 3839"/>
                  <a:gd name="T46" fmla="*/ 2173 w 2329"/>
                  <a:gd name="T47" fmla="*/ 1375 h 3839"/>
                  <a:gd name="T48" fmla="*/ 2214 w 2329"/>
                  <a:gd name="T49" fmla="*/ 1186 h 3839"/>
                  <a:gd name="T50" fmla="*/ 2249 w 2329"/>
                  <a:gd name="T51" fmla="*/ 993 h 3839"/>
                  <a:gd name="T52" fmla="*/ 2277 w 2329"/>
                  <a:gd name="T53" fmla="*/ 798 h 3839"/>
                  <a:gd name="T54" fmla="*/ 2299 w 2329"/>
                  <a:gd name="T55" fmla="*/ 600 h 3839"/>
                  <a:gd name="T56" fmla="*/ 2315 w 2329"/>
                  <a:gd name="T57" fmla="*/ 401 h 3839"/>
                  <a:gd name="T58" fmla="*/ 2325 w 2329"/>
                  <a:gd name="T59" fmla="*/ 201 h 3839"/>
                  <a:gd name="T60" fmla="*/ 2328 w 2329"/>
                  <a:gd name="T61" fmla="*/ 0 h 3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29" h="3839">
                    <a:moveTo>
                      <a:pt x="0" y="3838"/>
                    </a:moveTo>
                    <a:lnTo>
                      <a:pt x="122" y="3833"/>
                    </a:lnTo>
                    <a:lnTo>
                      <a:pt x="243" y="3817"/>
                    </a:lnTo>
                    <a:lnTo>
                      <a:pt x="364" y="3791"/>
                    </a:lnTo>
                    <a:lnTo>
                      <a:pt x="484" y="3754"/>
                    </a:lnTo>
                    <a:lnTo>
                      <a:pt x="603" y="3707"/>
                    </a:lnTo>
                    <a:lnTo>
                      <a:pt x="719" y="3650"/>
                    </a:lnTo>
                    <a:lnTo>
                      <a:pt x="834" y="3583"/>
                    </a:lnTo>
                    <a:lnTo>
                      <a:pt x="947" y="3506"/>
                    </a:lnTo>
                    <a:lnTo>
                      <a:pt x="1057" y="3420"/>
                    </a:lnTo>
                    <a:lnTo>
                      <a:pt x="1164" y="3324"/>
                    </a:lnTo>
                    <a:lnTo>
                      <a:pt x="1268" y="3219"/>
                    </a:lnTo>
                    <a:lnTo>
                      <a:pt x="1368" y="3105"/>
                    </a:lnTo>
                    <a:lnTo>
                      <a:pt x="1465" y="2983"/>
                    </a:lnTo>
                    <a:lnTo>
                      <a:pt x="1558" y="2852"/>
                    </a:lnTo>
                    <a:lnTo>
                      <a:pt x="1646" y="2714"/>
                    </a:lnTo>
                    <a:lnTo>
                      <a:pt x="1730" y="2568"/>
                    </a:lnTo>
                    <a:lnTo>
                      <a:pt x="1809" y="2415"/>
                    </a:lnTo>
                    <a:lnTo>
                      <a:pt x="1883" y="2256"/>
                    </a:lnTo>
                    <a:lnTo>
                      <a:pt x="1952" y="2090"/>
                    </a:lnTo>
                    <a:lnTo>
                      <a:pt x="2016" y="1919"/>
                    </a:lnTo>
                    <a:lnTo>
                      <a:pt x="2074" y="1742"/>
                    </a:lnTo>
                    <a:lnTo>
                      <a:pt x="2127" y="1561"/>
                    </a:lnTo>
                    <a:lnTo>
                      <a:pt x="2173" y="1375"/>
                    </a:lnTo>
                    <a:lnTo>
                      <a:pt x="2214" y="1186"/>
                    </a:lnTo>
                    <a:lnTo>
                      <a:pt x="2249" y="993"/>
                    </a:lnTo>
                    <a:lnTo>
                      <a:pt x="2277" y="798"/>
                    </a:lnTo>
                    <a:lnTo>
                      <a:pt x="2299" y="600"/>
                    </a:lnTo>
                    <a:lnTo>
                      <a:pt x="2315" y="401"/>
                    </a:lnTo>
                    <a:lnTo>
                      <a:pt x="2325" y="201"/>
                    </a:lnTo>
                    <a:lnTo>
                      <a:pt x="2328"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27665" name="Line 17">
            <a:extLst>
              <a:ext uri="{FF2B5EF4-FFF2-40B4-BE49-F238E27FC236}">
                <a16:creationId xmlns:a16="http://schemas.microsoft.com/office/drawing/2014/main" id="{2D40BA60-4AC3-4A74-A40A-1D8DD9F6FE21}"/>
              </a:ext>
            </a:extLst>
          </p:cNvPr>
          <p:cNvSpPr>
            <a:spLocks noChangeShapeType="1"/>
          </p:cNvSpPr>
          <p:nvPr/>
        </p:nvSpPr>
        <p:spPr bwMode="auto">
          <a:xfrm>
            <a:off x="1447800" y="5562600"/>
            <a:ext cx="6019800" cy="15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6" name="Line 18">
            <a:extLst>
              <a:ext uri="{FF2B5EF4-FFF2-40B4-BE49-F238E27FC236}">
                <a16:creationId xmlns:a16="http://schemas.microsoft.com/office/drawing/2014/main" id="{99535708-FDF7-4033-B42F-D5A58B98E685}"/>
              </a:ext>
            </a:extLst>
          </p:cNvPr>
          <p:cNvSpPr>
            <a:spLocks noChangeShapeType="1"/>
          </p:cNvSpPr>
          <p:nvPr/>
        </p:nvSpPr>
        <p:spPr bwMode="auto">
          <a:xfrm>
            <a:off x="1447800" y="2743200"/>
            <a:ext cx="6019800" cy="15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7667" name="Group 19">
            <a:extLst>
              <a:ext uri="{FF2B5EF4-FFF2-40B4-BE49-F238E27FC236}">
                <a16:creationId xmlns:a16="http://schemas.microsoft.com/office/drawing/2014/main" id="{8D919787-15C9-49A6-9468-F4018FBB72F3}"/>
              </a:ext>
            </a:extLst>
          </p:cNvPr>
          <p:cNvGrpSpPr>
            <a:grpSpLocks/>
          </p:cNvGrpSpPr>
          <p:nvPr/>
        </p:nvGrpSpPr>
        <p:grpSpPr bwMode="auto">
          <a:xfrm>
            <a:off x="5945188" y="2744788"/>
            <a:ext cx="912812" cy="1446212"/>
            <a:chOff x="3745" y="1729"/>
            <a:chExt cx="575" cy="911"/>
          </a:xfrm>
        </p:grpSpPr>
        <p:sp>
          <p:nvSpPr>
            <p:cNvPr id="27668" name="AutoShape 20">
              <a:extLst>
                <a:ext uri="{FF2B5EF4-FFF2-40B4-BE49-F238E27FC236}">
                  <a16:creationId xmlns:a16="http://schemas.microsoft.com/office/drawing/2014/main" id="{3C8271D5-B9A1-4DCC-98B7-27CFB132DE33}"/>
                </a:ext>
              </a:extLst>
            </p:cNvPr>
            <p:cNvSpPr>
              <a:spLocks noChangeArrowheads="1"/>
            </p:cNvSpPr>
            <p:nvPr/>
          </p:nvSpPr>
          <p:spPr bwMode="auto">
            <a:xfrm>
              <a:off x="3745" y="1729"/>
              <a:ext cx="576" cy="912"/>
            </a:xfrm>
            <a:prstGeom prst="roundRect">
              <a:avLst>
                <a:gd name="adj" fmla="val 17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7669" name="Freeform 21">
              <a:extLst>
                <a:ext uri="{FF2B5EF4-FFF2-40B4-BE49-F238E27FC236}">
                  <a16:creationId xmlns:a16="http://schemas.microsoft.com/office/drawing/2014/main" id="{5F73B7F0-9757-4EDE-8BF9-29AB9FF61063}"/>
                </a:ext>
              </a:extLst>
            </p:cNvPr>
            <p:cNvSpPr>
              <a:spLocks noChangeArrowheads="1"/>
            </p:cNvSpPr>
            <p:nvPr/>
          </p:nvSpPr>
          <p:spPr bwMode="auto">
            <a:xfrm>
              <a:off x="3745" y="1729"/>
              <a:ext cx="582" cy="912"/>
            </a:xfrm>
            <a:custGeom>
              <a:avLst/>
              <a:gdLst>
                <a:gd name="T0" fmla="*/ 2567 w 2568"/>
                <a:gd name="T1" fmla="*/ 0 h 4023"/>
                <a:gd name="T2" fmla="*/ 2437 w 2568"/>
                <a:gd name="T3" fmla="*/ 3 h 4023"/>
                <a:gd name="T4" fmla="*/ 2308 w 2568"/>
                <a:gd name="T5" fmla="*/ 17 h 4023"/>
                <a:gd name="T6" fmla="*/ 2179 w 2568"/>
                <a:gd name="T7" fmla="*/ 41 h 4023"/>
                <a:gd name="T8" fmla="*/ 2051 w 2568"/>
                <a:gd name="T9" fmla="*/ 75 h 4023"/>
                <a:gd name="T10" fmla="*/ 1925 w 2568"/>
                <a:gd name="T11" fmla="*/ 120 h 4023"/>
                <a:gd name="T12" fmla="*/ 1800 w 2568"/>
                <a:gd name="T13" fmla="*/ 175 h 4023"/>
                <a:gd name="T14" fmla="*/ 1677 w 2568"/>
                <a:gd name="T15" fmla="*/ 240 h 4023"/>
                <a:gd name="T16" fmla="*/ 1556 w 2568"/>
                <a:gd name="T17" fmla="*/ 314 h 4023"/>
                <a:gd name="T18" fmla="*/ 1438 w 2568"/>
                <a:gd name="T19" fmla="*/ 398 h 4023"/>
                <a:gd name="T20" fmla="*/ 1323 w 2568"/>
                <a:gd name="T21" fmla="*/ 492 h 4023"/>
                <a:gd name="T22" fmla="*/ 1211 w 2568"/>
                <a:gd name="T23" fmla="*/ 595 h 4023"/>
                <a:gd name="T24" fmla="*/ 1102 w 2568"/>
                <a:gd name="T25" fmla="*/ 707 h 4023"/>
                <a:gd name="T26" fmla="*/ 997 w 2568"/>
                <a:gd name="T27" fmla="*/ 827 h 4023"/>
                <a:gd name="T28" fmla="*/ 897 w 2568"/>
                <a:gd name="T29" fmla="*/ 956 h 4023"/>
                <a:gd name="T30" fmla="*/ 800 w 2568"/>
                <a:gd name="T31" fmla="*/ 1092 h 4023"/>
                <a:gd name="T32" fmla="*/ 708 w 2568"/>
                <a:gd name="T33" fmla="*/ 1237 h 4023"/>
                <a:gd name="T34" fmla="*/ 621 w 2568"/>
                <a:gd name="T35" fmla="*/ 1388 h 4023"/>
                <a:gd name="T36" fmla="*/ 538 w 2568"/>
                <a:gd name="T37" fmla="*/ 1547 h 4023"/>
                <a:gd name="T38" fmla="*/ 461 w 2568"/>
                <a:gd name="T39" fmla="*/ 1711 h 4023"/>
                <a:gd name="T40" fmla="*/ 389 w 2568"/>
                <a:gd name="T41" fmla="*/ 1882 h 4023"/>
                <a:gd name="T42" fmla="*/ 323 w 2568"/>
                <a:gd name="T43" fmla="*/ 2059 h 4023"/>
                <a:gd name="T44" fmla="*/ 263 w 2568"/>
                <a:gd name="T45" fmla="*/ 2240 h 4023"/>
                <a:gd name="T46" fmla="*/ 209 w 2568"/>
                <a:gd name="T47" fmla="*/ 2426 h 4023"/>
                <a:gd name="T48" fmla="*/ 160 w 2568"/>
                <a:gd name="T49" fmla="*/ 2617 h 4023"/>
                <a:gd name="T50" fmla="*/ 118 w 2568"/>
                <a:gd name="T51" fmla="*/ 2810 h 4023"/>
                <a:gd name="T52" fmla="*/ 82 w 2568"/>
                <a:gd name="T53" fmla="*/ 3008 h 4023"/>
                <a:gd name="T54" fmla="*/ 53 w 2568"/>
                <a:gd name="T55" fmla="*/ 3207 h 4023"/>
                <a:gd name="T56" fmla="*/ 30 w 2568"/>
                <a:gd name="T57" fmla="*/ 3409 h 4023"/>
                <a:gd name="T58" fmla="*/ 13 w 2568"/>
                <a:gd name="T59" fmla="*/ 3612 h 4023"/>
                <a:gd name="T60" fmla="*/ 3 w 2568"/>
                <a:gd name="T61" fmla="*/ 3817 h 4023"/>
                <a:gd name="T62" fmla="*/ 0 w 2568"/>
                <a:gd name="T63" fmla="*/ 4022 h 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8" h="4023">
                  <a:moveTo>
                    <a:pt x="2567" y="0"/>
                  </a:moveTo>
                  <a:lnTo>
                    <a:pt x="2437" y="3"/>
                  </a:lnTo>
                  <a:lnTo>
                    <a:pt x="2308" y="17"/>
                  </a:lnTo>
                  <a:lnTo>
                    <a:pt x="2179" y="41"/>
                  </a:lnTo>
                  <a:lnTo>
                    <a:pt x="2051" y="75"/>
                  </a:lnTo>
                  <a:lnTo>
                    <a:pt x="1925" y="120"/>
                  </a:lnTo>
                  <a:lnTo>
                    <a:pt x="1800" y="175"/>
                  </a:lnTo>
                  <a:lnTo>
                    <a:pt x="1677" y="240"/>
                  </a:lnTo>
                  <a:lnTo>
                    <a:pt x="1556" y="314"/>
                  </a:lnTo>
                  <a:lnTo>
                    <a:pt x="1438" y="398"/>
                  </a:lnTo>
                  <a:lnTo>
                    <a:pt x="1323" y="492"/>
                  </a:lnTo>
                  <a:lnTo>
                    <a:pt x="1211" y="595"/>
                  </a:lnTo>
                  <a:lnTo>
                    <a:pt x="1102" y="707"/>
                  </a:lnTo>
                  <a:lnTo>
                    <a:pt x="997" y="827"/>
                  </a:lnTo>
                  <a:lnTo>
                    <a:pt x="897" y="956"/>
                  </a:lnTo>
                  <a:lnTo>
                    <a:pt x="800" y="1092"/>
                  </a:lnTo>
                  <a:lnTo>
                    <a:pt x="708" y="1237"/>
                  </a:lnTo>
                  <a:lnTo>
                    <a:pt x="621" y="1388"/>
                  </a:lnTo>
                  <a:lnTo>
                    <a:pt x="538" y="1547"/>
                  </a:lnTo>
                  <a:lnTo>
                    <a:pt x="461" y="1711"/>
                  </a:lnTo>
                  <a:lnTo>
                    <a:pt x="389" y="1882"/>
                  </a:lnTo>
                  <a:lnTo>
                    <a:pt x="323" y="2059"/>
                  </a:lnTo>
                  <a:lnTo>
                    <a:pt x="263" y="2240"/>
                  </a:lnTo>
                  <a:lnTo>
                    <a:pt x="209" y="2426"/>
                  </a:lnTo>
                  <a:lnTo>
                    <a:pt x="160" y="2617"/>
                  </a:lnTo>
                  <a:lnTo>
                    <a:pt x="118" y="2810"/>
                  </a:lnTo>
                  <a:lnTo>
                    <a:pt x="82" y="3008"/>
                  </a:lnTo>
                  <a:lnTo>
                    <a:pt x="53" y="3207"/>
                  </a:lnTo>
                  <a:lnTo>
                    <a:pt x="30" y="3409"/>
                  </a:lnTo>
                  <a:lnTo>
                    <a:pt x="13" y="3612"/>
                  </a:lnTo>
                  <a:lnTo>
                    <a:pt x="3" y="3817"/>
                  </a:lnTo>
                  <a:lnTo>
                    <a:pt x="0" y="4022"/>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7670" name="Line 22">
            <a:extLst>
              <a:ext uri="{FF2B5EF4-FFF2-40B4-BE49-F238E27FC236}">
                <a16:creationId xmlns:a16="http://schemas.microsoft.com/office/drawing/2014/main" id="{886D3459-534F-4E3A-9985-02D67AC7C024}"/>
              </a:ext>
            </a:extLst>
          </p:cNvPr>
          <p:cNvSpPr>
            <a:spLocks noChangeShapeType="1"/>
          </p:cNvSpPr>
          <p:nvPr/>
        </p:nvSpPr>
        <p:spPr bwMode="auto">
          <a:xfrm>
            <a:off x="4552950" y="5967413"/>
            <a:ext cx="1143000" cy="1587"/>
          </a:xfrm>
          <a:prstGeom prst="line">
            <a:avLst/>
          </a:prstGeom>
          <a:noFill/>
          <a:ln w="507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71" name="AutoShape 23">
            <a:extLst>
              <a:ext uri="{FF2B5EF4-FFF2-40B4-BE49-F238E27FC236}">
                <a16:creationId xmlns:a16="http://schemas.microsoft.com/office/drawing/2014/main" id="{B06DC7C0-99AC-46C3-A208-1C87E0E6FA09}"/>
              </a:ext>
            </a:extLst>
          </p:cNvPr>
          <p:cNvSpPr>
            <a:spLocks noChangeArrowheads="1"/>
          </p:cNvSpPr>
          <p:nvPr/>
        </p:nvSpPr>
        <p:spPr bwMode="auto">
          <a:xfrm>
            <a:off x="4579938" y="6057900"/>
            <a:ext cx="850900" cy="519113"/>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600" b="1">
                <a:solidFill>
                  <a:srgbClr val="333333"/>
                </a:solidFill>
              </a:rPr>
              <a:t>time</a:t>
            </a:r>
          </a:p>
        </p:txBody>
      </p:sp>
      <p:sp>
        <p:nvSpPr>
          <p:cNvPr id="27672" name="AutoShape 24">
            <a:extLst>
              <a:ext uri="{FF2B5EF4-FFF2-40B4-BE49-F238E27FC236}">
                <a16:creationId xmlns:a16="http://schemas.microsoft.com/office/drawing/2014/main" id="{1A626E4B-C812-4C67-8677-AB1CCA847B22}"/>
              </a:ext>
            </a:extLst>
          </p:cNvPr>
          <p:cNvSpPr>
            <a:spLocks noChangeArrowheads="1"/>
          </p:cNvSpPr>
          <p:nvPr/>
        </p:nvSpPr>
        <p:spPr bwMode="auto">
          <a:xfrm>
            <a:off x="1050925" y="2909888"/>
            <a:ext cx="641350"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V+</a:t>
            </a:r>
          </a:p>
        </p:txBody>
      </p:sp>
      <p:sp>
        <p:nvSpPr>
          <p:cNvPr id="27673" name="Text Box 25">
            <a:extLst>
              <a:ext uri="{FF2B5EF4-FFF2-40B4-BE49-F238E27FC236}">
                <a16:creationId xmlns:a16="http://schemas.microsoft.com/office/drawing/2014/main" id="{0D0DFD36-67D8-451F-8168-DC2808C4E0E8}"/>
              </a:ext>
            </a:extLst>
          </p:cNvPr>
          <p:cNvSpPr txBox="1">
            <a:spLocks noChangeArrowheads="1"/>
          </p:cNvSpPr>
          <p:nvPr/>
        </p:nvSpPr>
        <p:spPr bwMode="auto">
          <a:xfrm>
            <a:off x="1127125" y="4953000"/>
            <a:ext cx="558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V-</a:t>
            </a:r>
          </a:p>
        </p:txBody>
      </p:sp>
      <p:sp>
        <p:nvSpPr>
          <p:cNvPr id="27674" name="AutoShape 26">
            <a:extLst>
              <a:ext uri="{FF2B5EF4-FFF2-40B4-BE49-F238E27FC236}">
                <a16:creationId xmlns:a16="http://schemas.microsoft.com/office/drawing/2014/main" id="{7E93EAFA-5C18-48E2-A223-14DF91CE67E7}"/>
              </a:ext>
            </a:extLst>
          </p:cNvPr>
          <p:cNvSpPr>
            <a:spLocks noChangeArrowheads="1"/>
          </p:cNvSpPr>
          <p:nvPr/>
        </p:nvSpPr>
        <p:spPr bwMode="auto">
          <a:xfrm>
            <a:off x="1127125" y="3900488"/>
            <a:ext cx="619125"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0V</a:t>
            </a:r>
          </a:p>
        </p:txBody>
      </p:sp>
      <p:sp>
        <p:nvSpPr>
          <p:cNvPr id="27675" name="Line 27">
            <a:extLst>
              <a:ext uri="{FF2B5EF4-FFF2-40B4-BE49-F238E27FC236}">
                <a16:creationId xmlns:a16="http://schemas.microsoft.com/office/drawing/2014/main" id="{E935485B-AAF9-4E16-9EF5-2C385F1DEE66}"/>
              </a:ext>
            </a:extLst>
          </p:cNvPr>
          <p:cNvSpPr>
            <a:spLocks noChangeShapeType="1"/>
          </p:cNvSpPr>
          <p:nvPr/>
        </p:nvSpPr>
        <p:spPr bwMode="auto">
          <a:xfrm>
            <a:off x="2759075" y="2417763"/>
            <a:ext cx="1588" cy="346868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6" name="Line 28">
            <a:extLst>
              <a:ext uri="{FF2B5EF4-FFF2-40B4-BE49-F238E27FC236}">
                <a16:creationId xmlns:a16="http://schemas.microsoft.com/office/drawing/2014/main" id="{164FCABA-8956-49EB-9222-37A04B0659EC}"/>
              </a:ext>
            </a:extLst>
          </p:cNvPr>
          <p:cNvSpPr>
            <a:spLocks noChangeShapeType="1"/>
          </p:cNvSpPr>
          <p:nvPr/>
        </p:nvSpPr>
        <p:spPr bwMode="auto">
          <a:xfrm>
            <a:off x="2759075" y="3162300"/>
            <a:ext cx="4078288" cy="1588"/>
          </a:xfrm>
          <a:prstGeom prst="line">
            <a:avLst/>
          </a:prstGeom>
          <a:noFill/>
          <a:ln w="27360">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7" name="Text Box 29">
            <a:extLst>
              <a:ext uri="{FF2B5EF4-FFF2-40B4-BE49-F238E27FC236}">
                <a16:creationId xmlns:a16="http://schemas.microsoft.com/office/drawing/2014/main" id="{C03289DB-D7EA-443A-9457-146C4AC0E443}"/>
              </a:ext>
            </a:extLst>
          </p:cNvPr>
          <p:cNvSpPr txBox="1">
            <a:spLocks noChangeArrowheads="1"/>
          </p:cNvSpPr>
          <p:nvPr/>
        </p:nvSpPr>
        <p:spPr bwMode="auto">
          <a:xfrm>
            <a:off x="6337300" y="4627563"/>
            <a:ext cx="7826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AC</a:t>
            </a:r>
          </a:p>
        </p:txBody>
      </p:sp>
      <p:sp>
        <p:nvSpPr>
          <p:cNvPr id="27678" name="Text Box 30">
            <a:extLst>
              <a:ext uri="{FF2B5EF4-FFF2-40B4-BE49-F238E27FC236}">
                <a16:creationId xmlns:a16="http://schemas.microsoft.com/office/drawing/2014/main" id="{E39AB8EF-CC98-4335-9A9F-E1011F7E35DA}"/>
              </a:ext>
            </a:extLst>
          </p:cNvPr>
          <p:cNvSpPr txBox="1">
            <a:spLocks noChangeArrowheads="1"/>
          </p:cNvSpPr>
          <p:nvPr/>
        </p:nvSpPr>
        <p:spPr bwMode="auto">
          <a:xfrm>
            <a:off x="6973888" y="3248025"/>
            <a:ext cx="782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DC</a:t>
            </a:r>
          </a:p>
        </p:txBody>
      </p:sp>
      <p:sp>
        <p:nvSpPr>
          <p:cNvPr id="27679" name="Line 31">
            <a:extLst>
              <a:ext uri="{FF2B5EF4-FFF2-40B4-BE49-F238E27FC236}">
                <a16:creationId xmlns:a16="http://schemas.microsoft.com/office/drawing/2014/main" id="{0940E157-14A3-478F-A3CD-AB7E8DFAC48C}"/>
              </a:ext>
            </a:extLst>
          </p:cNvPr>
          <p:cNvSpPr>
            <a:spLocks noChangeShapeType="1"/>
          </p:cNvSpPr>
          <p:nvPr/>
        </p:nvSpPr>
        <p:spPr bwMode="auto">
          <a:xfrm flipH="1" flipV="1">
            <a:off x="5970588" y="4687888"/>
            <a:ext cx="430212" cy="149225"/>
          </a:xfrm>
          <a:prstGeom prst="line">
            <a:avLst/>
          </a:prstGeom>
          <a:noFill/>
          <a:ln w="18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80" name="Line 32">
            <a:extLst>
              <a:ext uri="{FF2B5EF4-FFF2-40B4-BE49-F238E27FC236}">
                <a16:creationId xmlns:a16="http://schemas.microsoft.com/office/drawing/2014/main" id="{5226B2DF-D4BE-4975-920E-900A8F0C8A27}"/>
              </a:ext>
            </a:extLst>
          </p:cNvPr>
          <p:cNvSpPr>
            <a:spLocks noChangeShapeType="1"/>
          </p:cNvSpPr>
          <p:nvPr/>
        </p:nvSpPr>
        <p:spPr bwMode="auto">
          <a:xfrm flipH="1" flipV="1">
            <a:off x="6665913" y="3209925"/>
            <a:ext cx="382587" cy="284163"/>
          </a:xfrm>
          <a:prstGeom prst="line">
            <a:avLst/>
          </a:prstGeom>
          <a:noFill/>
          <a:ln w="18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C807B8F3-DB63-4453-8059-F934DD1DB1FE}"/>
              </a:ext>
            </a:extLst>
          </p:cNvPr>
          <p:cNvSpPr>
            <a:spLocks noChangeArrowheads="1"/>
          </p:cNvSpPr>
          <p:nvPr>
            <p:ph type="title"/>
          </p:nvPr>
        </p:nvSpPr>
        <p:spPr>
          <a:xfrm>
            <a:off x="304800" y="900113"/>
            <a:ext cx="8458200" cy="1401762"/>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The Relationship of Frequency and Wavelength</a:t>
            </a:r>
          </a:p>
        </p:txBody>
      </p:sp>
      <p:sp>
        <p:nvSpPr>
          <p:cNvPr id="28674" name="Rectangle 2">
            <a:extLst>
              <a:ext uri="{FF2B5EF4-FFF2-40B4-BE49-F238E27FC236}">
                <a16:creationId xmlns:a16="http://schemas.microsoft.com/office/drawing/2014/main" id="{E0D2DBF1-EEA9-4103-B791-63201D28FCB3}"/>
              </a:ext>
            </a:extLst>
          </p:cNvPr>
          <p:cNvSpPr>
            <a:spLocks noChangeArrowheads="1"/>
          </p:cNvSpPr>
          <p:nvPr>
            <p:ph type="body" idx="1"/>
          </p:nvPr>
        </p:nvSpPr>
        <p:spPr>
          <a:xfrm>
            <a:off x="914400" y="2286000"/>
            <a:ext cx="7772400" cy="3962400"/>
          </a:xfrm>
          <a:ln/>
          <a:extLst>
            <a:ext uri="{909E8E84-426E-40DD-AFC4-6F175D3DCCD1}">
              <a14:hiddenFill xmlns:a14="http://schemas.microsoft.com/office/drawing/2010/main">
                <a:solidFill>
                  <a:srgbClr val="FFFFFF"/>
                </a:solidFill>
              </a14:hiddenFill>
            </a:ext>
          </a:extLst>
        </p:spPr>
        <p:txBody>
          <a:bodyPr lIns="92160" tIns="46080" rIns="92160" bIns="46080"/>
          <a:lstStyle/>
          <a:p>
            <a:pPr algn="ctr">
              <a:spcBef>
                <a:spcPts val="500"/>
              </a:spcBef>
              <a:buSzPct val="100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The distance a radio wave travels in one cycle is called wavelength.</a:t>
            </a:r>
          </a:p>
        </p:txBody>
      </p:sp>
      <p:sp>
        <p:nvSpPr>
          <p:cNvPr id="28675" name="Line 3">
            <a:extLst>
              <a:ext uri="{FF2B5EF4-FFF2-40B4-BE49-F238E27FC236}">
                <a16:creationId xmlns:a16="http://schemas.microsoft.com/office/drawing/2014/main" id="{F9E4A8F5-58E5-457B-AD9D-8044528F5731}"/>
              </a:ext>
            </a:extLst>
          </p:cNvPr>
          <p:cNvSpPr>
            <a:spLocks noChangeShapeType="1"/>
          </p:cNvSpPr>
          <p:nvPr/>
        </p:nvSpPr>
        <p:spPr bwMode="auto">
          <a:xfrm>
            <a:off x="1447800" y="4191000"/>
            <a:ext cx="6096000" cy="1588"/>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8676" name="Group 4">
            <a:extLst>
              <a:ext uri="{FF2B5EF4-FFF2-40B4-BE49-F238E27FC236}">
                <a16:creationId xmlns:a16="http://schemas.microsoft.com/office/drawing/2014/main" id="{7105AB21-F176-48AA-B6A3-5E7C05AD7B05}"/>
              </a:ext>
            </a:extLst>
          </p:cNvPr>
          <p:cNvGrpSpPr>
            <a:grpSpLocks/>
          </p:cNvGrpSpPr>
          <p:nvPr/>
        </p:nvGrpSpPr>
        <p:grpSpPr bwMode="auto">
          <a:xfrm>
            <a:off x="1908175" y="4192588"/>
            <a:ext cx="835025" cy="1370012"/>
            <a:chOff x="1202" y="2641"/>
            <a:chExt cx="526" cy="863"/>
          </a:xfrm>
        </p:grpSpPr>
        <p:sp>
          <p:nvSpPr>
            <p:cNvPr id="28677" name="AutoShape 5">
              <a:extLst>
                <a:ext uri="{FF2B5EF4-FFF2-40B4-BE49-F238E27FC236}">
                  <a16:creationId xmlns:a16="http://schemas.microsoft.com/office/drawing/2014/main" id="{137A35BD-BF98-4BFE-B2D5-2DD3A5D67A39}"/>
                </a:ext>
              </a:extLst>
            </p:cNvPr>
            <p:cNvSpPr>
              <a:spLocks noChangeArrowheads="1"/>
            </p:cNvSpPr>
            <p:nvPr/>
          </p:nvSpPr>
          <p:spPr bwMode="auto">
            <a:xfrm rot="10800000">
              <a:off x="1203" y="2642"/>
              <a:ext cx="527" cy="864"/>
            </a:xfrm>
            <a:prstGeom prst="roundRect">
              <a:avLst>
                <a:gd name="adj" fmla="val 19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78" name="Freeform 6">
              <a:extLst>
                <a:ext uri="{FF2B5EF4-FFF2-40B4-BE49-F238E27FC236}">
                  <a16:creationId xmlns:a16="http://schemas.microsoft.com/office/drawing/2014/main" id="{012C40F6-DCE3-406E-8256-9B7F3DE53246}"/>
                </a:ext>
              </a:extLst>
            </p:cNvPr>
            <p:cNvSpPr>
              <a:spLocks noChangeArrowheads="1"/>
            </p:cNvSpPr>
            <p:nvPr/>
          </p:nvSpPr>
          <p:spPr bwMode="auto">
            <a:xfrm>
              <a:off x="1201" y="2641"/>
              <a:ext cx="528" cy="864"/>
            </a:xfrm>
            <a:custGeom>
              <a:avLst/>
              <a:gdLst>
                <a:gd name="T0" fmla="*/ 0 w 2330"/>
                <a:gd name="T1" fmla="*/ 3810 h 3811"/>
                <a:gd name="T2" fmla="*/ 122 w 2330"/>
                <a:gd name="T3" fmla="*/ 3805 h 3811"/>
                <a:gd name="T4" fmla="*/ 243 w 2330"/>
                <a:gd name="T5" fmla="*/ 3789 h 3811"/>
                <a:gd name="T6" fmla="*/ 364 w 2330"/>
                <a:gd name="T7" fmla="*/ 3763 h 3811"/>
                <a:gd name="T8" fmla="*/ 484 w 2330"/>
                <a:gd name="T9" fmla="*/ 3727 h 3811"/>
                <a:gd name="T10" fmla="*/ 603 w 2330"/>
                <a:gd name="T11" fmla="*/ 3680 h 3811"/>
                <a:gd name="T12" fmla="*/ 720 w 2330"/>
                <a:gd name="T13" fmla="*/ 3624 h 3811"/>
                <a:gd name="T14" fmla="*/ 835 w 2330"/>
                <a:gd name="T15" fmla="*/ 3557 h 3811"/>
                <a:gd name="T16" fmla="*/ 947 w 2330"/>
                <a:gd name="T17" fmla="*/ 3481 h 3811"/>
                <a:gd name="T18" fmla="*/ 1057 w 2330"/>
                <a:gd name="T19" fmla="*/ 3395 h 3811"/>
                <a:gd name="T20" fmla="*/ 1164 w 2330"/>
                <a:gd name="T21" fmla="*/ 3300 h 3811"/>
                <a:gd name="T22" fmla="*/ 1268 w 2330"/>
                <a:gd name="T23" fmla="*/ 3195 h 3811"/>
                <a:gd name="T24" fmla="*/ 1369 w 2330"/>
                <a:gd name="T25" fmla="*/ 3082 h 3811"/>
                <a:gd name="T26" fmla="*/ 1466 w 2330"/>
                <a:gd name="T27" fmla="*/ 2961 h 3811"/>
                <a:gd name="T28" fmla="*/ 1558 w 2330"/>
                <a:gd name="T29" fmla="*/ 2831 h 3811"/>
                <a:gd name="T30" fmla="*/ 1647 w 2330"/>
                <a:gd name="T31" fmla="*/ 2694 h 3811"/>
                <a:gd name="T32" fmla="*/ 1731 w 2330"/>
                <a:gd name="T33" fmla="*/ 2549 h 3811"/>
                <a:gd name="T34" fmla="*/ 1810 w 2330"/>
                <a:gd name="T35" fmla="*/ 2398 h 3811"/>
                <a:gd name="T36" fmla="*/ 1884 w 2330"/>
                <a:gd name="T37" fmla="*/ 2239 h 3811"/>
                <a:gd name="T38" fmla="*/ 1953 w 2330"/>
                <a:gd name="T39" fmla="*/ 2075 h 3811"/>
                <a:gd name="T40" fmla="*/ 2017 w 2330"/>
                <a:gd name="T41" fmla="*/ 1905 h 3811"/>
                <a:gd name="T42" fmla="*/ 2075 w 2330"/>
                <a:gd name="T43" fmla="*/ 1730 h 3811"/>
                <a:gd name="T44" fmla="*/ 2128 w 2330"/>
                <a:gd name="T45" fmla="*/ 1550 h 3811"/>
                <a:gd name="T46" fmla="*/ 2174 w 2330"/>
                <a:gd name="T47" fmla="*/ 1365 h 3811"/>
                <a:gd name="T48" fmla="*/ 2215 w 2330"/>
                <a:gd name="T49" fmla="*/ 1177 h 3811"/>
                <a:gd name="T50" fmla="*/ 2250 w 2330"/>
                <a:gd name="T51" fmla="*/ 986 h 3811"/>
                <a:gd name="T52" fmla="*/ 2278 w 2330"/>
                <a:gd name="T53" fmla="*/ 792 h 3811"/>
                <a:gd name="T54" fmla="*/ 2300 w 2330"/>
                <a:gd name="T55" fmla="*/ 596 h 3811"/>
                <a:gd name="T56" fmla="*/ 2316 w 2330"/>
                <a:gd name="T57" fmla="*/ 398 h 3811"/>
                <a:gd name="T58" fmla="*/ 2326 w 2330"/>
                <a:gd name="T59" fmla="*/ 199 h 3811"/>
                <a:gd name="T60" fmla="*/ 2329 w 2330"/>
                <a:gd name="T61" fmla="*/ 0 h 3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30" h="3811">
                  <a:moveTo>
                    <a:pt x="0" y="3810"/>
                  </a:moveTo>
                  <a:lnTo>
                    <a:pt x="122" y="3805"/>
                  </a:lnTo>
                  <a:lnTo>
                    <a:pt x="243" y="3789"/>
                  </a:lnTo>
                  <a:lnTo>
                    <a:pt x="364" y="3763"/>
                  </a:lnTo>
                  <a:lnTo>
                    <a:pt x="484" y="3727"/>
                  </a:lnTo>
                  <a:lnTo>
                    <a:pt x="603" y="3680"/>
                  </a:lnTo>
                  <a:lnTo>
                    <a:pt x="720" y="3624"/>
                  </a:lnTo>
                  <a:lnTo>
                    <a:pt x="835" y="3557"/>
                  </a:lnTo>
                  <a:lnTo>
                    <a:pt x="947" y="3481"/>
                  </a:lnTo>
                  <a:lnTo>
                    <a:pt x="1057" y="3395"/>
                  </a:lnTo>
                  <a:lnTo>
                    <a:pt x="1164" y="3300"/>
                  </a:lnTo>
                  <a:lnTo>
                    <a:pt x="1268" y="3195"/>
                  </a:lnTo>
                  <a:lnTo>
                    <a:pt x="1369" y="3082"/>
                  </a:lnTo>
                  <a:lnTo>
                    <a:pt x="1466" y="2961"/>
                  </a:lnTo>
                  <a:lnTo>
                    <a:pt x="1558" y="2831"/>
                  </a:lnTo>
                  <a:lnTo>
                    <a:pt x="1647" y="2694"/>
                  </a:lnTo>
                  <a:lnTo>
                    <a:pt x="1731" y="2549"/>
                  </a:lnTo>
                  <a:lnTo>
                    <a:pt x="1810" y="2398"/>
                  </a:lnTo>
                  <a:lnTo>
                    <a:pt x="1884" y="2239"/>
                  </a:lnTo>
                  <a:lnTo>
                    <a:pt x="1953" y="2075"/>
                  </a:lnTo>
                  <a:lnTo>
                    <a:pt x="2017" y="1905"/>
                  </a:lnTo>
                  <a:lnTo>
                    <a:pt x="2075" y="1730"/>
                  </a:lnTo>
                  <a:lnTo>
                    <a:pt x="2128" y="1550"/>
                  </a:lnTo>
                  <a:lnTo>
                    <a:pt x="2174" y="1365"/>
                  </a:lnTo>
                  <a:lnTo>
                    <a:pt x="2215" y="1177"/>
                  </a:lnTo>
                  <a:lnTo>
                    <a:pt x="2250" y="986"/>
                  </a:lnTo>
                  <a:lnTo>
                    <a:pt x="2278" y="792"/>
                  </a:lnTo>
                  <a:lnTo>
                    <a:pt x="2300" y="596"/>
                  </a:lnTo>
                  <a:lnTo>
                    <a:pt x="2316" y="398"/>
                  </a:lnTo>
                  <a:lnTo>
                    <a:pt x="2326" y="199"/>
                  </a:lnTo>
                  <a:lnTo>
                    <a:pt x="2329"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8679" name="Group 7">
            <a:extLst>
              <a:ext uri="{FF2B5EF4-FFF2-40B4-BE49-F238E27FC236}">
                <a16:creationId xmlns:a16="http://schemas.microsoft.com/office/drawing/2014/main" id="{3E458A9E-DB3A-42B8-A971-9C2E9B5B6E48}"/>
              </a:ext>
            </a:extLst>
          </p:cNvPr>
          <p:cNvGrpSpPr>
            <a:grpSpLocks/>
          </p:cNvGrpSpPr>
          <p:nvPr/>
        </p:nvGrpSpPr>
        <p:grpSpPr bwMode="auto">
          <a:xfrm>
            <a:off x="2743200" y="2743200"/>
            <a:ext cx="1600200" cy="1522413"/>
            <a:chOff x="1728" y="1728"/>
            <a:chExt cx="1008" cy="959"/>
          </a:xfrm>
        </p:grpSpPr>
        <p:grpSp>
          <p:nvGrpSpPr>
            <p:cNvPr id="28680" name="Group 8">
              <a:extLst>
                <a:ext uri="{FF2B5EF4-FFF2-40B4-BE49-F238E27FC236}">
                  <a16:creationId xmlns:a16="http://schemas.microsoft.com/office/drawing/2014/main" id="{B69D8D50-DFF5-428D-878C-497C6DB7EAE0}"/>
                </a:ext>
              </a:extLst>
            </p:cNvPr>
            <p:cNvGrpSpPr>
              <a:grpSpLocks/>
            </p:cNvGrpSpPr>
            <p:nvPr/>
          </p:nvGrpSpPr>
          <p:grpSpPr bwMode="auto">
            <a:xfrm>
              <a:off x="1728" y="1728"/>
              <a:ext cx="479" cy="959"/>
              <a:chOff x="1728" y="1728"/>
              <a:chExt cx="479" cy="959"/>
            </a:xfrm>
          </p:grpSpPr>
          <p:sp>
            <p:nvSpPr>
              <p:cNvPr id="28681" name="AutoShape 9">
                <a:extLst>
                  <a:ext uri="{FF2B5EF4-FFF2-40B4-BE49-F238E27FC236}">
                    <a16:creationId xmlns:a16="http://schemas.microsoft.com/office/drawing/2014/main" id="{5F94DA0E-4717-4B9B-BC56-F187E354BF81}"/>
                  </a:ext>
                </a:extLst>
              </p:cNvPr>
              <p:cNvSpPr>
                <a:spLocks noChangeArrowheads="1"/>
              </p:cNvSpPr>
              <p:nvPr/>
            </p:nvSpPr>
            <p:spPr bwMode="auto">
              <a:xfrm rot="10800000">
                <a:off x="1728" y="1729"/>
                <a:ext cx="480" cy="960"/>
              </a:xfrm>
              <a:prstGeom prst="roundRect">
                <a:avLst>
                  <a:gd name="adj" fmla="val 2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82" name="Freeform 10">
                <a:extLst>
                  <a:ext uri="{FF2B5EF4-FFF2-40B4-BE49-F238E27FC236}">
                    <a16:creationId xmlns:a16="http://schemas.microsoft.com/office/drawing/2014/main" id="{1B7A8775-05CF-4FF3-B181-B85DC3DC6732}"/>
                  </a:ext>
                </a:extLst>
              </p:cNvPr>
              <p:cNvSpPr>
                <a:spLocks noChangeArrowheads="1"/>
              </p:cNvSpPr>
              <p:nvPr/>
            </p:nvSpPr>
            <p:spPr bwMode="auto">
              <a:xfrm>
                <a:off x="1728" y="1728"/>
                <a:ext cx="475" cy="967"/>
              </a:xfrm>
              <a:custGeom>
                <a:avLst/>
                <a:gdLst>
                  <a:gd name="T0" fmla="*/ 2095 w 2096"/>
                  <a:gd name="T1" fmla="*/ 0 h 4264"/>
                  <a:gd name="T2" fmla="*/ 1985 w 2096"/>
                  <a:gd name="T3" fmla="*/ 8 h 4264"/>
                  <a:gd name="T4" fmla="*/ 1875 w 2096"/>
                  <a:gd name="T5" fmla="*/ 28 h 4264"/>
                  <a:gd name="T6" fmla="*/ 1766 w 2096"/>
                  <a:gd name="T7" fmla="*/ 59 h 4264"/>
                  <a:gd name="T8" fmla="*/ 1658 w 2096"/>
                  <a:gd name="T9" fmla="*/ 101 h 4264"/>
                  <a:gd name="T10" fmla="*/ 1551 w 2096"/>
                  <a:gd name="T11" fmla="*/ 155 h 4264"/>
                  <a:gd name="T12" fmla="*/ 1446 w 2096"/>
                  <a:gd name="T13" fmla="*/ 219 h 4264"/>
                  <a:gd name="T14" fmla="*/ 1343 w 2096"/>
                  <a:gd name="T15" fmla="*/ 295 h 4264"/>
                  <a:gd name="T16" fmla="*/ 1241 w 2096"/>
                  <a:gd name="T17" fmla="*/ 381 h 4264"/>
                  <a:gd name="T18" fmla="*/ 1142 w 2096"/>
                  <a:gd name="T19" fmla="*/ 478 h 4264"/>
                  <a:gd name="T20" fmla="*/ 1046 w 2096"/>
                  <a:gd name="T21" fmla="*/ 585 h 4264"/>
                  <a:gd name="T22" fmla="*/ 952 w 2096"/>
                  <a:gd name="T23" fmla="*/ 703 h 4264"/>
                  <a:gd name="T24" fmla="*/ 862 w 2096"/>
                  <a:gd name="T25" fmla="*/ 829 h 4264"/>
                  <a:gd name="T26" fmla="*/ 775 w 2096"/>
                  <a:gd name="T27" fmla="*/ 965 h 4264"/>
                  <a:gd name="T28" fmla="*/ 692 w 2096"/>
                  <a:gd name="T29" fmla="*/ 1110 h 4264"/>
                  <a:gd name="T30" fmla="*/ 612 w 2096"/>
                  <a:gd name="T31" fmla="*/ 1264 h 4264"/>
                  <a:gd name="T32" fmla="*/ 537 w 2096"/>
                  <a:gd name="T33" fmla="*/ 1425 h 4264"/>
                  <a:gd name="T34" fmla="*/ 466 w 2096"/>
                  <a:gd name="T35" fmla="*/ 1595 h 4264"/>
                  <a:gd name="T36" fmla="*/ 399 w 2096"/>
                  <a:gd name="T37" fmla="*/ 1771 h 4264"/>
                  <a:gd name="T38" fmla="*/ 337 w 2096"/>
                  <a:gd name="T39" fmla="*/ 1954 h 4264"/>
                  <a:gd name="T40" fmla="*/ 280 w 2096"/>
                  <a:gd name="T41" fmla="*/ 2144 h 4264"/>
                  <a:gd name="T42" fmla="*/ 228 w 2096"/>
                  <a:gd name="T43" fmla="*/ 2339 h 4264"/>
                  <a:gd name="T44" fmla="*/ 181 w 2096"/>
                  <a:gd name="T45" fmla="*/ 2539 h 4264"/>
                  <a:gd name="T46" fmla="*/ 139 w 2096"/>
                  <a:gd name="T47" fmla="*/ 2745 h 4264"/>
                  <a:gd name="T48" fmla="*/ 102 w 2096"/>
                  <a:gd name="T49" fmla="*/ 2954 h 4264"/>
                  <a:gd name="T50" fmla="*/ 71 w 2096"/>
                  <a:gd name="T51" fmla="*/ 3167 h 4264"/>
                  <a:gd name="T52" fmla="*/ 46 w 2096"/>
                  <a:gd name="T53" fmla="*/ 3382 h 4264"/>
                  <a:gd name="T54" fmla="*/ 26 w 2096"/>
                  <a:gd name="T55" fmla="*/ 3600 h 4264"/>
                  <a:gd name="T56" fmla="*/ 11 w 2096"/>
                  <a:gd name="T57" fmla="*/ 3820 h 4264"/>
                  <a:gd name="T58" fmla="*/ 3 w 2096"/>
                  <a:gd name="T59" fmla="*/ 4041 h 4264"/>
                  <a:gd name="T60" fmla="*/ 0 w 2096"/>
                  <a:gd name="T61" fmla="*/ 4263 h 4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6" h="4264">
                    <a:moveTo>
                      <a:pt x="2095" y="0"/>
                    </a:moveTo>
                    <a:lnTo>
                      <a:pt x="1985" y="8"/>
                    </a:lnTo>
                    <a:lnTo>
                      <a:pt x="1875" y="28"/>
                    </a:lnTo>
                    <a:lnTo>
                      <a:pt x="1766" y="59"/>
                    </a:lnTo>
                    <a:lnTo>
                      <a:pt x="1658" y="101"/>
                    </a:lnTo>
                    <a:lnTo>
                      <a:pt x="1551" y="155"/>
                    </a:lnTo>
                    <a:lnTo>
                      <a:pt x="1446" y="219"/>
                    </a:lnTo>
                    <a:lnTo>
                      <a:pt x="1343" y="295"/>
                    </a:lnTo>
                    <a:lnTo>
                      <a:pt x="1241" y="381"/>
                    </a:lnTo>
                    <a:lnTo>
                      <a:pt x="1142" y="478"/>
                    </a:lnTo>
                    <a:lnTo>
                      <a:pt x="1046" y="585"/>
                    </a:lnTo>
                    <a:lnTo>
                      <a:pt x="952" y="703"/>
                    </a:lnTo>
                    <a:lnTo>
                      <a:pt x="862" y="829"/>
                    </a:lnTo>
                    <a:lnTo>
                      <a:pt x="775" y="965"/>
                    </a:lnTo>
                    <a:lnTo>
                      <a:pt x="692" y="1110"/>
                    </a:lnTo>
                    <a:lnTo>
                      <a:pt x="612" y="1264"/>
                    </a:lnTo>
                    <a:lnTo>
                      <a:pt x="537" y="1425"/>
                    </a:lnTo>
                    <a:lnTo>
                      <a:pt x="466" y="1595"/>
                    </a:lnTo>
                    <a:lnTo>
                      <a:pt x="399" y="1771"/>
                    </a:lnTo>
                    <a:lnTo>
                      <a:pt x="337" y="1954"/>
                    </a:lnTo>
                    <a:lnTo>
                      <a:pt x="280" y="2144"/>
                    </a:lnTo>
                    <a:lnTo>
                      <a:pt x="228" y="2339"/>
                    </a:lnTo>
                    <a:lnTo>
                      <a:pt x="181" y="2539"/>
                    </a:lnTo>
                    <a:lnTo>
                      <a:pt x="139" y="2745"/>
                    </a:lnTo>
                    <a:lnTo>
                      <a:pt x="102" y="2954"/>
                    </a:lnTo>
                    <a:lnTo>
                      <a:pt x="71" y="3167"/>
                    </a:lnTo>
                    <a:lnTo>
                      <a:pt x="46" y="3382"/>
                    </a:lnTo>
                    <a:lnTo>
                      <a:pt x="26" y="3600"/>
                    </a:lnTo>
                    <a:lnTo>
                      <a:pt x="11" y="3820"/>
                    </a:lnTo>
                    <a:lnTo>
                      <a:pt x="3" y="4041"/>
                    </a:lnTo>
                    <a:lnTo>
                      <a:pt x="0" y="4263"/>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8683" name="Group 11">
              <a:extLst>
                <a:ext uri="{FF2B5EF4-FFF2-40B4-BE49-F238E27FC236}">
                  <a16:creationId xmlns:a16="http://schemas.microsoft.com/office/drawing/2014/main" id="{58657619-8630-48C7-94C8-36AFE2363F03}"/>
                </a:ext>
              </a:extLst>
            </p:cNvPr>
            <p:cNvGrpSpPr>
              <a:grpSpLocks/>
            </p:cNvGrpSpPr>
            <p:nvPr/>
          </p:nvGrpSpPr>
          <p:grpSpPr bwMode="auto">
            <a:xfrm>
              <a:off x="2209" y="1728"/>
              <a:ext cx="527" cy="959"/>
              <a:chOff x="2209" y="1728"/>
              <a:chExt cx="527" cy="959"/>
            </a:xfrm>
          </p:grpSpPr>
          <p:sp>
            <p:nvSpPr>
              <p:cNvPr id="28684" name="AutoShape 12">
                <a:extLst>
                  <a:ext uri="{FF2B5EF4-FFF2-40B4-BE49-F238E27FC236}">
                    <a16:creationId xmlns:a16="http://schemas.microsoft.com/office/drawing/2014/main" id="{BB1B8FC4-5FB3-44AD-8F49-FBE8B93E4CBA}"/>
                  </a:ext>
                </a:extLst>
              </p:cNvPr>
              <p:cNvSpPr>
                <a:spLocks noChangeArrowheads="1"/>
              </p:cNvSpPr>
              <p:nvPr/>
            </p:nvSpPr>
            <p:spPr bwMode="auto">
              <a:xfrm rot="10800000">
                <a:off x="2209" y="1729"/>
                <a:ext cx="528" cy="960"/>
              </a:xfrm>
              <a:prstGeom prst="roundRect">
                <a:avLst>
                  <a:gd name="adj" fmla="val 18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85" name="Freeform 13">
                <a:extLst>
                  <a:ext uri="{FF2B5EF4-FFF2-40B4-BE49-F238E27FC236}">
                    <a16:creationId xmlns:a16="http://schemas.microsoft.com/office/drawing/2014/main" id="{838BE082-2A58-409E-9D89-22204BF291FA}"/>
                  </a:ext>
                </a:extLst>
              </p:cNvPr>
              <p:cNvSpPr>
                <a:spLocks noChangeArrowheads="1"/>
              </p:cNvSpPr>
              <p:nvPr/>
            </p:nvSpPr>
            <p:spPr bwMode="auto">
              <a:xfrm>
                <a:off x="2204" y="1728"/>
                <a:ext cx="533" cy="955"/>
              </a:xfrm>
              <a:custGeom>
                <a:avLst/>
                <a:gdLst>
                  <a:gd name="T0" fmla="*/ 2350 w 2351"/>
                  <a:gd name="T1" fmla="*/ 4212 h 4213"/>
                  <a:gd name="T2" fmla="*/ 2345 w 2351"/>
                  <a:gd name="T3" fmla="*/ 3989 h 4213"/>
                  <a:gd name="T4" fmla="*/ 2335 w 2351"/>
                  <a:gd name="T5" fmla="*/ 3767 h 4213"/>
                  <a:gd name="T6" fmla="*/ 2318 w 2351"/>
                  <a:gd name="T7" fmla="*/ 3547 h 4213"/>
                  <a:gd name="T8" fmla="*/ 2294 w 2351"/>
                  <a:gd name="T9" fmla="*/ 3328 h 4213"/>
                  <a:gd name="T10" fmla="*/ 2264 w 2351"/>
                  <a:gd name="T11" fmla="*/ 3112 h 4213"/>
                  <a:gd name="T12" fmla="*/ 2229 w 2351"/>
                  <a:gd name="T13" fmla="*/ 2899 h 4213"/>
                  <a:gd name="T14" fmla="*/ 2187 w 2351"/>
                  <a:gd name="T15" fmla="*/ 2690 h 4213"/>
                  <a:gd name="T16" fmla="*/ 2139 w 2351"/>
                  <a:gd name="T17" fmla="*/ 2485 h 4213"/>
                  <a:gd name="T18" fmla="*/ 2086 w 2351"/>
                  <a:gd name="T19" fmla="*/ 2285 h 4213"/>
                  <a:gd name="T20" fmla="*/ 2026 w 2351"/>
                  <a:gd name="T21" fmla="*/ 2090 h 4213"/>
                  <a:gd name="T22" fmla="*/ 1962 w 2351"/>
                  <a:gd name="T23" fmla="*/ 1902 h 4213"/>
                  <a:gd name="T24" fmla="*/ 1892 w 2351"/>
                  <a:gd name="T25" fmla="*/ 1719 h 4213"/>
                  <a:gd name="T26" fmla="*/ 1817 w 2351"/>
                  <a:gd name="T27" fmla="*/ 1544 h 4213"/>
                  <a:gd name="T28" fmla="*/ 1737 w 2351"/>
                  <a:gd name="T29" fmla="*/ 1376 h 4213"/>
                  <a:gd name="T30" fmla="*/ 1652 w 2351"/>
                  <a:gd name="T31" fmla="*/ 1216 h 4213"/>
                  <a:gd name="T32" fmla="*/ 1563 w 2351"/>
                  <a:gd name="T33" fmla="*/ 1064 h 4213"/>
                  <a:gd name="T34" fmla="*/ 1469 w 2351"/>
                  <a:gd name="T35" fmla="*/ 922 h 4213"/>
                  <a:gd name="T36" fmla="*/ 1372 w 2351"/>
                  <a:gd name="T37" fmla="*/ 788 h 4213"/>
                  <a:gd name="T38" fmla="*/ 1271 w 2351"/>
                  <a:gd name="T39" fmla="*/ 663 h 4213"/>
                  <a:gd name="T40" fmla="*/ 1166 w 2351"/>
                  <a:gd name="T41" fmla="*/ 549 h 4213"/>
                  <a:gd name="T42" fmla="*/ 1059 w 2351"/>
                  <a:gd name="T43" fmla="*/ 445 h 4213"/>
                  <a:gd name="T44" fmla="*/ 948 w 2351"/>
                  <a:gd name="T45" fmla="*/ 351 h 4213"/>
                  <a:gd name="T46" fmla="*/ 835 w 2351"/>
                  <a:gd name="T47" fmla="*/ 268 h 4213"/>
                  <a:gd name="T48" fmla="*/ 720 w 2351"/>
                  <a:gd name="T49" fmla="*/ 195 h 4213"/>
                  <a:gd name="T50" fmla="*/ 603 w 2351"/>
                  <a:gd name="T51" fmla="*/ 134 h 4213"/>
                  <a:gd name="T52" fmla="*/ 484 w 2351"/>
                  <a:gd name="T53" fmla="*/ 84 h 4213"/>
                  <a:gd name="T54" fmla="*/ 364 w 2351"/>
                  <a:gd name="T55" fmla="*/ 46 h 4213"/>
                  <a:gd name="T56" fmla="*/ 243 w 2351"/>
                  <a:gd name="T57" fmla="*/ 19 h 4213"/>
                  <a:gd name="T58" fmla="*/ 122 w 2351"/>
                  <a:gd name="T59" fmla="*/ 4 h 4213"/>
                  <a:gd name="T60" fmla="*/ 0 w 2351"/>
                  <a:gd name="T61" fmla="*/ 0 h 4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51" h="4213">
                    <a:moveTo>
                      <a:pt x="2350" y="4212"/>
                    </a:moveTo>
                    <a:lnTo>
                      <a:pt x="2345" y="3989"/>
                    </a:lnTo>
                    <a:lnTo>
                      <a:pt x="2335" y="3767"/>
                    </a:lnTo>
                    <a:lnTo>
                      <a:pt x="2318" y="3547"/>
                    </a:lnTo>
                    <a:lnTo>
                      <a:pt x="2294" y="3328"/>
                    </a:lnTo>
                    <a:lnTo>
                      <a:pt x="2264" y="3112"/>
                    </a:lnTo>
                    <a:lnTo>
                      <a:pt x="2229" y="2899"/>
                    </a:lnTo>
                    <a:lnTo>
                      <a:pt x="2187" y="2690"/>
                    </a:lnTo>
                    <a:lnTo>
                      <a:pt x="2139" y="2485"/>
                    </a:lnTo>
                    <a:lnTo>
                      <a:pt x="2086" y="2285"/>
                    </a:lnTo>
                    <a:lnTo>
                      <a:pt x="2026" y="2090"/>
                    </a:lnTo>
                    <a:lnTo>
                      <a:pt x="1962" y="1902"/>
                    </a:lnTo>
                    <a:lnTo>
                      <a:pt x="1892" y="1719"/>
                    </a:lnTo>
                    <a:lnTo>
                      <a:pt x="1817" y="1544"/>
                    </a:lnTo>
                    <a:lnTo>
                      <a:pt x="1737" y="1376"/>
                    </a:lnTo>
                    <a:lnTo>
                      <a:pt x="1652" y="1216"/>
                    </a:lnTo>
                    <a:lnTo>
                      <a:pt x="1563" y="1064"/>
                    </a:lnTo>
                    <a:lnTo>
                      <a:pt x="1469" y="922"/>
                    </a:lnTo>
                    <a:lnTo>
                      <a:pt x="1372" y="788"/>
                    </a:lnTo>
                    <a:lnTo>
                      <a:pt x="1271" y="663"/>
                    </a:lnTo>
                    <a:lnTo>
                      <a:pt x="1166" y="549"/>
                    </a:lnTo>
                    <a:lnTo>
                      <a:pt x="1059" y="445"/>
                    </a:lnTo>
                    <a:lnTo>
                      <a:pt x="948" y="351"/>
                    </a:lnTo>
                    <a:lnTo>
                      <a:pt x="835" y="268"/>
                    </a:lnTo>
                    <a:lnTo>
                      <a:pt x="720" y="195"/>
                    </a:lnTo>
                    <a:lnTo>
                      <a:pt x="603" y="134"/>
                    </a:lnTo>
                    <a:lnTo>
                      <a:pt x="484" y="84"/>
                    </a:lnTo>
                    <a:lnTo>
                      <a:pt x="364" y="46"/>
                    </a:lnTo>
                    <a:lnTo>
                      <a:pt x="243" y="19"/>
                    </a:lnTo>
                    <a:lnTo>
                      <a:pt x="122" y="4"/>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28686" name="Group 14">
            <a:extLst>
              <a:ext uri="{FF2B5EF4-FFF2-40B4-BE49-F238E27FC236}">
                <a16:creationId xmlns:a16="http://schemas.microsoft.com/office/drawing/2014/main" id="{6AE9FB56-E2B7-461A-9342-02C3A65C96B7}"/>
              </a:ext>
            </a:extLst>
          </p:cNvPr>
          <p:cNvGrpSpPr>
            <a:grpSpLocks/>
          </p:cNvGrpSpPr>
          <p:nvPr/>
        </p:nvGrpSpPr>
        <p:grpSpPr bwMode="auto">
          <a:xfrm>
            <a:off x="4344988" y="4191000"/>
            <a:ext cx="1597025" cy="1370013"/>
            <a:chOff x="2737" y="2640"/>
            <a:chExt cx="1006" cy="863"/>
          </a:xfrm>
        </p:grpSpPr>
        <p:grpSp>
          <p:nvGrpSpPr>
            <p:cNvPr id="28687" name="Group 15">
              <a:extLst>
                <a:ext uri="{FF2B5EF4-FFF2-40B4-BE49-F238E27FC236}">
                  <a16:creationId xmlns:a16="http://schemas.microsoft.com/office/drawing/2014/main" id="{32453CC8-6743-4674-8B04-B7E480FFA4C3}"/>
                </a:ext>
              </a:extLst>
            </p:cNvPr>
            <p:cNvGrpSpPr>
              <a:grpSpLocks/>
            </p:cNvGrpSpPr>
            <p:nvPr/>
          </p:nvGrpSpPr>
          <p:grpSpPr bwMode="auto">
            <a:xfrm>
              <a:off x="2737" y="2640"/>
              <a:ext cx="479" cy="863"/>
              <a:chOff x="2737" y="2640"/>
              <a:chExt cx="479" cy="863"/>
            </a:xfrm>
          </p:grpSpPr>
          <p:sp>
            <p:nvSpPr>
              <p:cNvPr id="28688" name="AutoShape 16">
                <a:extLst>
                  <a:ext uri="{FF2B5EF4-FFF2-40B4-BE49-F238E27FC236}">
                    <a16:creationId xmlns:a16="http://schemas.microsoft.com/office/drawing/2014/main" id="{FCA3D488-BA3A-4546-946D-4DA4B1473350}"/>
                  </a:ext>
                </a:extLst>
              </p:cNvPr>
              <p:cNvSpPr>
                <a:spLocks noChangeArrowheads="1"/>
              </p:cNvSpPr>
              <p:nvPr/>
            </p:nvSpPr>
            <p:spPr bwMode="auto">
              <a:xfrm>
                <a:off x="2737" y="2640"/>
                <a:ext cx="480" cy="864"/>
              </a:xfrm>
              <a:prstGeom prst="roundRect">
                <a:avLst>
                  <a:gd name="adj" fmla="val 2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89" name="Freeform 17">
                <a:extLst>
                  <a:ext uri="{FF2B5EF4-FFF2-40B4-BE49-F238E27FC236}">
                    <a16:creationId xmlns:a16="http://schemas.microsoft.com/office/drawing/2014/main" id="{7BA4AAC6-E69C-413A-A9DD-FC63384CE60E}"/>
                  </a:ext>
                </a:extLst>
              </p:cNvPr>
              <p:cNvSpPr>
                <a:spLocks noChangeArrowheads="1"/>
              </p:cNvSpPr>
              <p:nvPr/>
            </p:nvSpPr>
            <p:spPr bwMode="auto">
              <a:xfrm>
                <a:off x="2737" y="2635"/>
                <a:ext cx="480" cy="869"/>
              </a:xfrm>
              <a:custGeom>
                <a:avLst/>
                <a:gdLst>
                  <a:gd name="T0" fmla="*/ 0 w 2118"/>
                  <a:gd name="T1" fmla="*/ 0 h 3832"/>
                  <a:gd name="T2" fmla="*/ 3 w 2118"/>
                  <a:gd name="T3" fmla="*/ 200 h 3832"/>
                  <a:gd name="T4" fmla="*/ 12 w 2118"/>
                  <a:gd name="T5" fmla="*/ 400 h 3832"/>
                  <a:gd name="T6" fmla="*/ 26 w 2118"/>
                  <a:gd name="T7" fmla="*/ 599 h 3832"/>
                  <a:gd name="T8" fmla="*/ 46 w 2118"/>
                  <a:gd name="T9" fmla="*/ 797 h 3832"/>
                  <a:gd name="T10" fmla="*/ 72 w 2118"/>
                  <a:gd name="T11" fmla="*/ 992 h 3832"/>
                  <a:gd name="T12" fmla="*/ 104 w 2118"/>
                  <a:gd name="T13" fmla="*/ 1184 h 3832"/>
                  <a:gd name="T14" fmla="*/ 141 w 2118"/>
                  <a:gd name="T15" fmla="*/ 1373 h 3832"/>
                  <a:gd name="T16" fmla="*/ 183 w 2118"/>
                  <a:gd name="T17" fmla="*/ 1558 h 3832"/>
                  <a:gd name="T18" fmla="*/ 231 w 2118"/>
                  <a:gd name="T19" fmla="*/ 1739 h 3832"/>
                  <a:gd name="T20" fmla="*/ 284 w 2118"/>
                  <a:gd name="T21" fmla="*/ 1916 h 3832"/>
                  <a:gd name="T22" fmla="*/ 342 w 2118"/>
                  <a:gd name="T23" fmla="*/ 2087 h 3832"/>
                  <a:gd name="T24" fmla="*/ 404 w 2118"/>
                  <a:gd name="T25" fmla="*/ 2252 h 3832"/>
                  <a:gd name="T26" fmla="*/ 472 w 2118"/>
                  <a:gd name="T27" fmla="*/ 2411 h 3832"/>
                  <a:gd name="T28" fmla="*/ 544 w 2118"/>
                  <a:gd name="T29" fmla="*/ 2563 h 3832"/>
                  <a:gd name="T30" fmla="*/ 620 w 2118"/>
                  <a:gd name="T31" fmla="*/ 2709 h 3832"/>
                  <a:gd name="T32" fmla="*/ 700 w 2118"/>
                  <a:gd name="T33" fmla="*/ 2847 h 3832"/>
                  <a:gd name="T34" fmla="*/ 785 w 2118"/>
                  <a:gd name="T35" fmla="*/ 2977 h 3832"/>
                  <a:gd name="T36" fmla="*/ 873 w 2118"/>
                  <a:gd name="T37" fmla="*/ 3099 h 3832"/>
                  <a:gd name="T38" fmla="*/ 964 w 2118"/>
                  <a:gd name="T39" fmla="*/ 3213 h 3832"/>
                  <a:gd name="T40" fmla="*/ 1059 w 2118"/>
                  <a:gd name="T41" fmla="*/ 3318 h 3832"/>
                  <a:gd name="T42" fmla="*/ 1156 w 2118"/>
                  <a:gd name="T43" fmla="*/ 3413 h 3832"/>
                  <a:gd name="T44" fmla="*/ 1256 w 2118"/>
                  <a:gd name="T45" fmla="*/ 3500 h 3832"/>
                  <a:gd name="T46" fmla="*/ 1358 w 2118"/>
                  <a:gd name="T47" fmla="*/ 3577 h 3832"/>
                  <a:gd name="T48" fmla="*/ 1463 w 2118"/>
                  <a:gd name="T49" fmla="*/ 3643 h 3832"/>
                  <a:gd name="T50" fmla="*/ 1569 w 2118"/>
                  <a:gd name="T51" fmla="*/ 3700 h 3832"/>
                  <a:gd name="T52" fmla="*/ 1677 w 2118"/>
                  <a:gd name="T53" fmla="*/ 3747 h 3832"/>
                  <a:gd name="T54" fmla="*/ 1786 w 2118"/>
                  <a:gd name="T55" fmla="*/ 3784 h 3832"/>
                  <a:gd name="T56" fmla="*/ 1896 w 2118"/>
                  <a:gd name="T57" fmla="*/ 3810 h 3832"/>
                  <a:gd name="T58" fmla="*/ 2006 w 2118"/>
                  <a:gd name="T59" fmla="*/ 3826 h 3832"/>
                  <a:gd name="T60" fmla="*/ 2117 w 2118"/>
                  <a:gd name="T61" fmla="*/ 3831 h 3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8" h="3832">
                    <a:moveTo>
                      <a:pt x="0" y="0"/>
                    </a:moveTo>
                    <a:lnTo>
                      <a:pt x="3" y="200"/>
                    </a:lnTo>
                    <a:lnTo>
                      <a:pt x="12" y="400"/>
                    </a:lnTo>
                    <a:lnTo>
                      <a:pt x="26" y="599"/>
                    </a:lnTo>
                    <a:lnTo>
                      <a:pt x="46" y="797"/>
                    </a:lnTo>
                    <a:lnTo>
                      <a:pt x="72" y="992"/>
                    </a:lnTo>
                    <a:lnTo>
                      <a:pt x="104" y="1184"/>
                    </a:lnTo>
                    <a:lnTo>
                      <a:pt x="141" y="1373"/>
                    </a:lnTo>
                    <a:lnTo>
                      <a:pt x="183" y="1558"/>
                    </a:lnTo>
                    <a:lnTo>
                      <a:pt x="231" y="1739"/>
                    </a:lnTo>
                    <a:lnTo>
                      <a:pt x="284" y="1916"/>
                    </a:lnTo>
                    <a:lnTo>
                      <a:pt x="342" y="2087"/>
                    </a:lnTo>
                    <a:lnTo>
                      <a:pt x="404" y="2252"/>
                    </a:lnTo>
                    <a:lnTo>
                      <a:pt x="472" y="2411"/>
                    </a:lnTo>
                    <a:lnTo>
                      <a:pt x="544" y="2563"/>
                    </a:lnTo>
                    <a:lnTo>
                      <a:pt x="620" y="2709"/>
                    </a:lnTo>
                    <a:lnTo>
                      <a:pt x="700" y="2847"/>
                    </a:lnTo>
                    <a:lnTo>
                      <a:pt x="785" y="2977"/>
                    </a:lnTo>
                    <a:lnTo>
                      <a:pt x="873" y="3099"/>
                    </a:lnTo>
                    <a:lnTo>
                      <a:pt x="964" y="3213"/>
                    </a:lnTo>
                    <a:lnTo>
                      <a:pt x="1059" y="3318"/>
                    </a:lnTo>
                    <a:lnTo>
                      <a:pt x="1156" y="3413"/>
                    </a:lnTo>
                    <a:lnTo>
                      <a:pt x="1256" y="3500"/>
                    </a:lnTo>
                    <a:lnTo>
                      <a:pt x="1358" y="3577"/>
                    </a:lnTo>
                    <a:lnTo>
                      <a:pt x="1463" y="3643"/>
                    </a:lnTo>
                    <a:lnTo>
                      <a:pt x="1569" y="3700"/>
                    </a:lnTo>
                    <a:lnTo>
                      <a:pt x="1677" y="3747"/>
                    </a:lnTo>
                    <a:lnTo>
                      <a:pt x="1786" y="3784"/>
                    </a:lnTo>
                    <a:lnTo>
                      <a:pt x="1896" y="3810"/>
                    </a:lnTo>
                    <a:lnTo>
                      <a:pt x="2006" y="3826"/>
                    </a:lnTo>
                    <a:lnTo>
                      <a:pt x="2117" y="3831"/>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8690" name="Group 18">
              <a:extLst>
                <a:ext uri="{FF2B5EF4-FFF2-40B4-BE49-F238E27FC236}">
                  <a16:creationId xmlns:a16="http://schemas.microsoft.com/office/drawing/2014/main" id="{D26BD44F-D6AF-4B6F-A1F7-40F5513E3D21}"/>
                </a:ext>
              </a:extLst>
            </p:cNvPr>
            <p:cNvGrpSpPr>
              <a:grpSpLocks/>
            </p:cNvGrpSpPr>
            <p:nvPr/>
          </p:nvGrpSpPr>
          <p:grpSpPr bwMode="auto">
            <a:xfrm>
              <a:off x="3216" y="2640"/>
              <a:ext cx="527" cy="863"/>
              <a:chOff x="3216" y="2640"/>
              <a:chExt cx="527" cy="863"/>
            </a:xfrm>
          </p:grpSpPr>
          <p:sp>
            <p:nvSpPr>
              <p:cNvPr id="28691" name="AutoShape 19">
                <a:extLst>
                  <a:ext uri="{FF2B5EF4-FFF2-40B4-BE49-F238E27FC236}">
                    <a16:creationId xmlns:a16="http://schemas.microsoft.com/office/drawing/2014/main" id="{DAAEAC1C-375F-4645-A9E1-51A833EA83C2}"/>
                  </a:ext>
                </a:extLst>
              </p:cNvPr>
              <p:cNvSpPr>
                <a:spLocks noChangeArrowheads="1"/>
              </p:cNvSpPr>
              <p:nvPr/>
            </p:nvSpPr>
            <p:spPr bwMode="auto">
              <a:xfrm>
                <a:off x="3216" y="2640"/>
                <a:ext cx="528" cy="864"/>
              </a:xfrm>
              <a:prstGeom prst="roundRect">
                <a:avLst>
                  <a:gd name="adj" fmla="val 18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92" name="Freeform 20">
                <a:extLst>
                  <a:ext uri="{FF2B5EF4-FFF2-40B4-BE49-F238E27FC236}">
                    <a16:creationId xmlns:a16="http://schemas.microsoft.com/office/drawing/2014/main" id="{42DE6BF7-393A-47B5-B814-F57E28A31B02}"/>
                  </a:ext>
                </a:extLst>
              </p:cNvPr>
              <p:cNvSpPr>
                <a:spLocks noChangeArrowheads="1"/>
              </p:cNvSpPr>
              <p:nvPr/>
            </p:nvSpPr>
            <p:spPr bwMode="auto">
              <a:xfrm>
                <a:off x="3216" y="2634"/>
                <a:ext cx="528" cy="871"/>
              </a:xfrm>
              <a:custGeom>
                <a:avLst/>
                <a:gdLst>
                  <a:gd name="T0" fmla="*/ 0 w 2329"/>
                  <a:gd name="T1" fmla="*/ 3838 h 3839"/>
                  <a:gd name="T2" fmla="*/ 122 w 2329"/>
                  <a:gd name="T3" fmla="*/ 3833 h 3839"/>
                  <a:gd name="T4" fmla="*/ 243 w 2329"/>
                  <a:gd name="T5" fmla="*/ 3817 h 3839"/>
                  <a:gd name="T6" fmla="*/ 364 w 2329"/>
                  <a:gd name="T7" fmla="*/ 3791 h 3839"/>
                  <a:gd name="T8" fmla="*/ 484 w 2329"/>
                  <a:gd name="T9" fmla="*/ 3754 h 3839"/>
                  <a:gd name="T10" fmla="*/ 603 w 2329"/>
                  <a:gd name="T11" fmla="*/ 3707 h 3839"/>
                  <a:gd name="T12" fmla="*/ 719 w 2329"/>
                  <a:gd name="T13" fmla="*/ 3650 h 3839"/>
                  <a:gd name="T14" fmla="*/ 834 w 2329"/>
                  <a:gd name="T15" fmla="*/ 3583 h 3839"/>
                  <a:gd name="T16" fmla="*/ 947 w 2329"/>
                  <a:gd name="T17" fmla="*/ 3506 h 3839"/>
                  <a:gd name="T18" fmla="*/ 1057 w 2329"/>
                  <a:gd name="T19" fmla="*/ 3420 h 3839"/>
                  <a:gd name="T20" fmla="*/ 1164 w 2329"/>
                  <a:gd name="T21" fmla="*/ 3324 h 3839"/>
                  <a:gd name="T22" fmla="*/ 1268 w 2329"/>
                  <a:gd name="T23" fmla="*/ 3219 h 3839"/>
                  <a:gd name="T24" fmla="*/ 1368 w 2329"/>
                  <a:gd name="T25" fmla="*/ 3105 h 3839"/>
                  <a:gd name="T26" fmla="*/ 1465 w 2329"/>
                  <a:gd name="T27" fmla="*/ 2983 h 3839"/>
                  <a:gd name="T28" fmla="*/ 1558 w 2329"/>
                  <a:gd name="T29" fmla="*/ 2852 h 3839"/>
                  <a:gd name="T30" fmla="*/ 1646 w 2329"/>
                  <a:gd name="T31" fmla="*/ 2714 h 3839"/>
                  <a:gd name="T32" fmla="*/ 1730 w 2329"/>
                  <a:gd name="T33" fmla="*/ 2568 h 3839"/>
                  <a:gd name="T34" fmla="*/ 1809 w 2329"/>
                  <a:gd name="T35" fmla="*/ 2415 h 3839"/>
                  <a:gd name="T36" fmla="*/ 1883 w 2329"/>
                  <a:gd name="T37" fmla="*/ 2256 h 3839"/>
                  <a:gd name="T38" fmla="*/ 1952 w 2329"/>
                  <a:gd name="T39" fmla="*/ 2090 h 3839"/>
                  <a:gd name="T40" fmla="*/ 2016 w 2329"/>
                  <a:gd name="T41" fmla="*/ 1919 h 3839"/>
                  <a:gd name="T42" fmla="*/ 2074 w 2329"/>
                  <a:gd name="T43" fmla="*/ 1742 h 3839"/>
                  <a:gd name="T44" fmla="*/ 2127 w 2329"/>
                  <a:gd name="T45" fmla="*/ 1561 h 3839"/>
                  <a:gd name="T46" fmla="*/ 2173 w 2329"/>
                  <a:gd name="T47" fmla="*/ 1375 h 3839"/>
                  <a:gd name="T48" fmla="*/ 2214 w 2329"/>
                  <a:gd name="T49" fmla="*/ 1186 h 3839"/>
                  <a:gd name="T50" fmla="*/ 2249 w 2329"/>
                  <a:gd name="T51" fmla="*/ 993 h 3839"/>
                  <a:gd name="T52" fmla="*/ 2277 w 2329"/>
                  <a:gd name="T53" fmla="*/ 798 h 3839"/>
                  <a:gd name="T54" fmla="*/ 2299 w 2329"/>
                  <a:gd name="T55" fmla="*/ 600 h 3839"/>
                  <a:gd name="T56" fmla="*/ 2315 w 2329"/>
                  <a:gd name="T57" fmla="*/ 401 h 3839"/>
                  <a:gd name="T58" fmla="*/ 2325 w 2329"/>
                  <a:gd name="T59" fmla="*/ 201 h 3839"/>
                  <a:gd name="T60" fmla="*/ 2328 w 2329"/>
                  <a:gd name="T61" fmla="*/ 0 h 3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29" h="3839">
                    <a:moveTo>
                      <a:pt x="0" y="3838"/>
                    </a:moveTo>
                    <a:lnTo>
                      <a:pt x="122" y="3833"/>
                    </a:lnTo>
                    <a:lnTo>
                      <a:pt x="243" y="3817"/>
                    </a:lnTo>
                    <a:lnTo>
                      <a:pt x="364" y="3791"/>
                    </a:lnTo>
                    <a:lnTo>
                      <a:pt x="484" y="3754"/>
                    </a:lnTo>
                    <a:lnTo>
                      <a:pt x="603" y="3707"/>
                    </a:lnTo>
                    <a:lnTo>
                      <a:pt x="719" y="3650"/>
                    </a:lnTo>
                    <a:lnTo>
                      <a:pt x="834" y="3583"/>
                    </a:lnTo>
                    <a:lnTo>
                      <a:pt x="947" y="3506"/>
                    </a:lnTo>
                    <a:lnTo>
                      <a:pt x="1057" y="3420"/>
                    </a:lnTo>
                    <a:lnTo>
                      <a:pt x="1164" y="3324"/>
                    </a:lnTo>
                    <a:lnTo>
                      <a:pt x="1268" y="3219"/>
                    </a:lnTo>
                    <a:lnTo>
                      <a:pt x="1368" y="3105"/>
                    </a:lnTo>
                    <a:lnTo>
                      <a:pt x="1465" y="2983"/>
                    </a:lnTo>
                    <a:lnTo>
                      <a:pt x="1558" y="2852"/>
                    </a:lnTo>
                    <a:lnTo>
                      <a:pt x="1646" y="2714"/>
                    </a:lnTo>
                    <a:lnTo>
                      <a:pt x="1730" y="2568"/>
                    </a:lnTo>
                    <a:lnTo>
                      <a:pt x="1809" y="2415"/>
                    </a:lnTo>
                    <a:lnTo>
                      <a:pt x="1883" y="2256"/>
                    </a:lnTo>
                    <a:lnTo>
                      <a:pt x="1952" y="2090"/>
                    </a:lnTo>
                    <a:lnTo>
                      <a:pt x="2016" y="1919"/>
                    </a:lnTo>
                    <a:lnTo>
                      <a:pt x="2074" y="1742"/>
                    </a:lnTo>
                    <a:lnTo>
                      <a:pt x="2127" y="1561"/>
                    </a:lnTo>
                    <a:lnTo>
                      <a:pt x="2173" y="1375"/>
                    </a:lnTo>
                    <a:lnTo>
                      <a:pt x="2214" y="1186"/>
                    </a:lnTo>
                    <a:lnTo>
                      <a:pt x="2249" y="993"/>
                    </a:lnTo>
                    <a:lnTo>
                      <a:pt x="2277" y="798"/>
                    </a:lnTo>
                    <a:lnTo>
                      <a:pt x="2299" y="600"/>
                    </a:lnTo>
                    <a:lnTo>
                      <a:pt x="2315" y="401"/>
                    </a:lnTo>
                    <a:lnTo>
                      <a:pt x="2325" y="201"/>
                    </a:lnTo>
                    <a:lnTo>
                      <a:pt x="2328"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28693" name="Line 21">
            <a:extLst>
              <a:ext uri="{FF2B5EF4-FFF2-40B4-BE49-F238E27FC236}">
                <a16:creationId xmlns:a16="http://schemas.microsoft.com/office/drawing/2014/main" id="{166E740B-DCCD-4BB5-AA1F-B75FA7439AF5}"/>
              </a:ext>
            </a:extLst>
          </p:cNvPr>
          <p:cNvSpPr>
            <a:spLocks noChangeShapeType="1"/>
          </p:cNvSpPr>
          <p:nvPr/>
        </p:nvSpPr>
        <p:spPr bwMode="auto">
          <a:xfrm>
            <a:off x="1447800" y="5562600"/>
            <a:ext cx="6019800" cy="15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4" name="Line 22">
            <a:extLst>
              <a:ext uri="{FF2B5EF4-FFF2-40B4-BE49-F238E27FC236}">
                <a16:creationId xmlns:a16="http://schemas.microsoft.com/office/drawing/2014/main" id="{4B60BC77-D3E2-474E-A792-9618D608B7C3}"/>
              </a:ext>
            </a:extLst>
          </p:cNvPr>
          <p:cNvSpPr>
            <a:spLocks noChangeShapeType="1"/>
          </p:cNvSpPr>
          <p:nvPr/>
        </p:nvSpPr>
        <p:spPr bwMode="auto">
          <a:xfrm>
            <a:off x="1447800" y="2743200"/>
            <a:ext cx="6019800" cy="15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8695" name="Group 23">
            <a:extLst>
              <a:ext uri="{FF2B5EF4-FFF2-40B4-BE49-F238E27FC236}">
                <a16:creationId xmlns:a16="http://schemas.microsoft.com/office/drawing/2014/main" id="{4241F161-C0FD-46E5-89E0-4150E5A32C92}"/>
              </a:ext>
            </a:extLst>
          </p:cNvPr>
          <p:cNvGrpSpPr>
            <a:grpSpLocks/>
          </p:cNvGrpSpPr>
          <p:nvPr/>
        </p:nvGrpSpPr>
        <p:grpSpPr bwMode="auto">
          <a:xfrm>
            <a:off x="5945188" y="2744788"/>
            <a:ext cx="912812" cy="1446212"/>
            <a:chOff x="3745" y="1729"/>
            <a:chExt cx="575" cy="911"/>
          </a:xfrm>
        </p:grpSpPr>
        <p:sp>
          <p:nvSpPr>
            <p:cNvPr id="28696" name="AutoShape 24">
              <a:extLst>
                <a:ext uri="{FF2B5EF4-FFF2-40B4-BE49-F238E27FC236}">
                  <a16:creationId xmlns:a16="http://schemas.microsoft.com/office/drawing/2014/main" id="{E0C33C4D-9013-496D-9248-ECF2582E9DF4}"/>
                </a:ext>
              </a:extLst>
            </p:cNvPr>
            <p:cNvSpPr>
              <a:spLocks noChangeArrowheads="1"/>
            </p:cNvSpPr>
            <p:nvPr/>
          </p:nvSpPr>
          <p:spPr bwMode="auto">
            <a:xfrm>
              <a:off x="3745" y="1729"/>
              <a:ext cx="576" cy="912"/>
            </a:xfrm>
            <a:prstGeom prst="roundRect">
              <a:avLst>
                <a:gd name="adj" fmla="val 17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28697" name="Freeform 25">
              <a:extLst>
                <a:ext uri="{FF2B5EF4-FFF2-40B4-BE49-F238E27FC236}">
                  <a16:creationId xmlns:a16="http://schemas.microsoft.com/office/drawing/2014/main" id="{217A8F34-1ECC-4F60-9A3F-7BB310C865A3}"/>
                </a:ext>
              </a:extLst>
            </p:cNvPr>
            <p:cNvSpPr>
              <a:spLocks noChangeArrowheads="1"/>
            </p:cNvSpPr>
            <p:nvPr/>
          </p:nvSpPr>
          <p:spPr bwMode="auto">
            <a:xfrm>
              <a:off x="3745" y="1729"/>
              <a:ext cx="582" cy="912"/>
            </a:xfrm>
            <a:custGeom>
              <a:avLst/>
              <a:gdLst>
                <a:gd name="T0" fmla="*/ 2567 w 2568"/>
                <a:gd name="T1" fmla="*/ 0 h 4023"/>
                <a:gd name="T2" fmla="*/ 2437 w 2568"/>
                <a:gd name="T3" fmla="*/ 3 h 4023"/>
                <a:gd name="T4" fmla="*/ 2308 w 2568"/>
                <a:gd name="T5" fmla="*/ 17 h 4023"/>
                <a:gd name="T6" fmla="*/ 2179 w 2568"/>
                <a:gd name="T7" fmla="*/ 41 h 4023"/>
                <a:gd name="T8" fmla="*/ 2051 w 2568"/>
                <a:gd name="T9" fmla="*/ 75 h 4023"/>
                <a:gd name="T10" fmla="*/ 1925 w 2568"/>
                <a:gd name="T11" fmla="*/ 120 h 4023"/>
                <a:gd name="T12" fmla="*/ 1800 w 2568"/>
                <a:gd name="T13" fmla="*/ 175 h 4023"/>
                <a:gd name="T14" fmla="*/ 1677 w 2568"/>
                <a:gd name="T15" fmla="*/ 240 h 4023"/>
                <a:gd name="T16" fmla="*/ 1556 w 2568"/>
                <a:gd name="T17" fmla="*/ 314 h 4023"/>
                <a:gd name="T18" fmla="*/ 1438 w 2568"/>
                <a:gd name="T19" fmla="*/ 398 h 4023"/>
                <a:gd name="T20" fmla="*/ 1323 w 2568"/>
                <a:gd name="T21" fmla="*/ 492 h 4023"/>
                <a:gd name="T22" fmla="*/ 1211 w 2568"/>
                <a:gd name="T23" fmla="*/ 595 h 4023"/>
                <a:gd name="T24" fmla="*/ 1102 w 2568"/>
                <a:gd name="T25" fmla="*/ 707 h 4023"/>
                <a:gd name="T26" fmla="*/ 997 w 2568"/>
                <a:gd name="T27" fmla="*/ 827 h 4023"/>
                <a:gd name="T28" fmla="*/ 897 w 2568"/>
                <a:gd name="T29" fmla="*/ 956 h 4023"/>
                <a:gd name="T30" fmla="*/ 800 w 2568"/>
                <a:gd name="T31" fmla="*/ 1092 h 4023"/>
                <a:gd name="T32" fmla="*/ 708 w 2568"/>
                <a:gd name="T33" fmla="*/ 1237 h 4023"/>
                <a:gd name="T34" fmla="*/ 621 w 2568"/>
                <a:gd name="T35" fmla="*/ 1388 h 4023"/>
                <a:gd name="T36" fmla="*/ 538 w 2568"/>
                <a:gd name="T37" fmla="*/ 1547 h 4023"/>
                <a:gd name="T38" fmla="*/ 461 w 2568"/>
                <a:gd name="T39" fmla="*/ 1711 h 4023"/>
                <a:gd name="T40" fmla="*/ 389 w 2568"/>
                <a:gd name="T41" fmla="*/ 1882 h 4023"/>
                <a:gd name="T42" fmla="*/ 323 w 2568"/>
                <a:gd name="T43" fmla="*/ 2059 h 4023"/>
                <a:gd name="T44" fmla="*/ 263 w 2568"/>
                <a:gd name="T45" fmla="*/ 2240 h 4023"/>
                <a:gd name="T46" fmla="*/ 209 w 2568"/>
                <a:gd name="T47" fmla="*/ 2426 h 4023"/>
                <a:gd name="T48" fmla="*/ 160 w 2568"/>
                <a:gd name="T49" fmla="*/ 2617 h 4023"/>
                <a:gd name="T50" fmla="*/ 118 w 2568"/>
                <a:gd name="T51" fmla="*/ 2810 h 4023"/>
                <a:gd name="T52" fmla="*/ 82 w 2568"/>
                <a:gd name="T53" fmla="*/ 3008 h 4023"/>
                <a:gd name="T54" fmla="*/ 53 w 2568"/>
                <a:gd name="T55" fmla="*/ 3207 h 4023"/>
                <a:gd name="T56" fmla="*/ 30 w 2568"/>
                <a:gd name="T57" fmla="*/ 3409 h 4023"/>
                <a:gd name="T58" fmla="*/ 13 w 2568"/>
                <a:gd name="T59" fmla="*/ 3612 h 4023"/>
                <a:gd name="T60" fmla="*/ 3 w 2568"/>
                <a:gd name="T61" fmla="*/ 3817 h 4023"/>
                <a:gd name="T62" fmla="*/ 0 w 2568"/>
                <a:gd name="T63" fmla="*/ 4022 h 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8" h="4023">
                  <a:moveTo>
                    <a:pt x="2567" y="0"/>
                  </a:moveTo>
                  <a:lnTo>
                    <a:pt x="2437" y="3"/>
                  </a:lnTo>
                  <a:lnTo>
                    <a:pt x="2308" y="17"/>
                  </a:lnTo>
                  <a:lnTo>
                    <a:pt x="2179" y="41"/>
                  </a:lnTo>
                  <a:lnTo>
                    <a:pt x="2051" y="75"/>
                  </a:lnTo>
                  <a:lnTo>
                    <a:pt x="1925" y="120"/>
                  </a:lnTo>
                  <a:lnTo>
                    <a:pt x="1800" y="175"/>
                  </a:lnTo>
                  <a:lnTo>
                    <a:pt x="1677" y="240"/>
                  </a:lnTo>
                  <a:lnTo>
                    <a:pt x="1556" y="314"/>
                  </a:lnTo>
                  <a:lnTo>
                    <a:pt x="1438" y="398"/>
                  </a:lnTo>
                  <a:lnTo>
                    <a:pt x="1323" y="492"/>
                  </a:lnTo>
                  <a:lnTo>
                    <a:pt x="1211" y="595"/>
                  </a:lnTo>
                  <a:lnTo>
                    <a:pt x="1102" y="707"/>
                  </a:lnTo>
                  <a:lnTo>
                    <a:pt x="997" y="827"/>
                  </a:lnTo>
                  <a:lnTo>
                    <a:pt x="897" y="956"/>
                  </a:lnTo>
                  <a:lnTo>
                    <a:pt x="800" y="1092"/>
                  </a:lnTo>
                  <a:lnTo>
                    <a:pt x="708" y="1237"/>
                  </a:lnTo>
                  <a:lnTo>
                    <a:pt x="621" y="1388"/>
                  </a:lnTo>
                  <a:lnTo>
                    <a:pt x="538" y="1547"/>
                  </a:lnTo>
                  <a:lnTo>
                    <a:pt x="461" y="1711"/>
                  </a:lnTo>
                  <a:lnTo>
                    <a:pt x="389" y="1882"/>
                  </a:lnTo>
                  <a:lnTo>
                    <a:pt x="323" y="2059"/>
                  </a:lnTo>
                  <a:lnTo>
                    <a:pt x="263" y="2240"/>
                  </a:lnTo>
                  <a:lnTo>
                    <a:pt x="209" y="2426"/>
                  </a:lnTo>
                  <a:lnTo>
                    <a:pt x="160" y="2617"/>
                  </a:lnTo>
                  <a:lnTo>
                    <a:pt x="118" y="2810"/>
                  </a:lnTo>
                  <a:lnTo>
                    <a:pt x="82" y="3008"/>
                  </a:lnTo>
                  <a:lnTo>
                    <a:pt x="53" y="3207"/>
                  </a:lnTo>
                  <a:lnTo>
                    <a:pt x="30" y="3409"/>
                  </a:lnTo>
                  <a:lnTo>
                    <a:pt x="13" y="3612"/>
                  </a:lnTo>
                  <a:lnTo>
                    <a:pt x="3" y="3817"/>
                  </a:lnTo>
                  <a:lnTo>
                    <a:pt x="0" y="4022"/>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8698" name="Line 26">
            <a:extLst>
              <a:ext uri="{FF2B5EF4-FFF2-40B4-BE49-F238E27FC236}">
                <a16:creationId xmlns:a16="http://schemas.microsoft.com/office/drawing/2014/main" id="{D436B43A-D63B-4C91-90CF-63388F07C9F7}"/>
              </a:ext>
            </a:extLst>
          </p:cNvPr>
          <p:cNvSpPr>
            <a:spLocks noChangeShapeType="1"/>
          </p:cNvSpPr>
          <p:nvPr/>
        </p:nvSpPr>
        <p:spPr bwMode="auto">
          <a:xfrm>
            <a:off x="2743200" y="3276600"/>
            <a:ext cx="1588" cy="2971800"/>
          </a:xfrm>
          <a:prstGeom prst="line">
            <a:avLst/>
          </a:prstGeom>
          <a:noFill/>
          <a:ln w="5076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9" name="Line 27">
            <a:extLst>
              <a:ext uri="{FF2B5EF4-FFF2-40B4-BE49-F238E27FC236}">
                <a16:creationId xmlns:a16="http://schemas.microsoft.com/office/drawing/2014/main" id="{86F47FCE-D19A-4607-890D-CCFB5949244F}"/>
              </a:ext>
            </a:extLst>
          </p:cNvPr>
          <p:cNvSpPr>
            <a:spLocks noChangeShapeType="1"/>
          </p:cNvSpPr>
          <p:nvPr/>
        </p:nvSpPr>
        <p:spPr bwMode="auto">
          <a:xfrm>
            <a:off x="5943600" y="3276600"/>
            <a:ext cx="1588" cy="2971800"/>
          </a:xfrm>
          <a:prstGeom prst="line">
            <a:avLst/>
          </a:prstGeom>
          <a:noFill/>
          <a:ln w="5076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0" name="AutoShape 28">
            <a:extLst>
              <a:ext uri="{FF2B5EF4-FFF2-40B4-BE49-F238E27FC236}">
                <a16:creationId xmlns:a16="http://schemas.microsoft.com/office/drawing/2014/main" id="{DACD53FF-DDB1-4274-A1E0-531A2B4E0F51}"/>
              </a:ext>
            </a:extLst>
          </p:cNvPr>
          <p:cNvSpPr>
            <a:spLocks noChangeArrowheads="1"/>
          </p:cNvSpPr>
          <p:nvPr/>
        </p:nvSpPr>
        <p:spPr bwMode="auto">
          <a:xfrm>
            <a:off x="2955925" y="5653088"/>
            <a:ext cx="2671763"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a:effectLst>
                  <a:outerShdw blurRad="38100" dist="38100" dir="2700000" algn="tl">
                    <a:srgbClr val="FFFFFF"/>
                  </a:outerShdw>
                </a:effectLst>
              </a:rPr>
              <a:t> </a:t>
            </a:r>
            <a:r>
              <a:rPr lang="en-GB" altLang="en-US" sz="2800">
                <a:solidFill>
                  <a:srgbClr val="333333"/>
                </a:solidFill>
              </a:rPr>
              <a:t>One Wavelength</a:t>
            </a:r>
          </a:p>
        </p:txBody>
      </p:sp>
      <p:sp>
        <p:nvSpPr>
          <p:cNvPr id="28701" name="Line 29">
            <a:extLst>
              <a:ext uri="{FF2B5EF4-FFF2-40B4-BE49-F238E27FC236}">
                <a16:creationId xmlns:a16="http://schemas.microsoft.com/office/drawing/2014/main" id="{68A48B42-3B3B-43D4-8C6C-C5B47DCB10D9}"/>
              </a:ext>
            </a:extLst>
          </p:cNvPr>
          <p:cNvSpPr>
            <a:spLocks noChangeShapeType="1"/>
          </p:cNvSpPr>
          <p:nvPr/>
        </p:nvSpPr>
        <p:spPr bwMode="auto">
          <a:xfrm>
            <a:off x="6324600" y="4648200"/>
            <a:ext cx="1143000" cy="1588"/>
          </a:xfrm>
          <a:prstGeom prst="line">
            <a:avLst/>
          </a:prstGeom>
          <a:noFill/>
          <a:ln w="507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02" name="AutoShape 30">
            <a:extLst>
              <a:ext uri="{FF2B5EF4-FFF2-40B4-BE49-F238E27FC236}">
                <a16:creationId xmlns:a16="http://schemas.microsoft.com/office/drawing/2014/main" id="{58443B8C-AE03-4F96-AE6E-BEF25CA9B4D0}"/>
              </a:ext>
            </a:extLst>
          </p:cNvPr>
          <p:cNvSpPr>
            <a:spLocks noChangeArrowheads="1"/>
          </p:cNvSpPr>
          <p:nvPr/>
        </p:nvSpPr>
        <p:spPr bwMode="auto">
          <a:xfrm>
            <a:off x="6384925" y="4738688"/>
            <a:ext cx="815975"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time</a:t>
            </a:r>
          </a:p>
        </p:txBody>
      </p:sp>
      <p:sp>
        <p:nvSpPr>
          <p:cNvPr id="28703" name="AutoShape 31">
            <a:extLst>
              <a:ext uri="{FF2B5EF4-FFF2-40B4-BE49-F238E27FC236}">
                <a16:creationId xmlns:a16="http://schemas.microsoft.com/office/drawing/2014/main" id="{E63AD10E-9263-4953-B6E5-F87D50EF8350}"/>
              </a:ext>
            </a:extLst>
          </p:cNvPr>
          <p:cNvSpPr>
            <a:spLocks noChangeArrowheads="1"/>
          </p:cNvSpPr>
          <p:nvPr/>
        </p:nvSpPr>
        <p:spPr bwMode="auto">
          <a:xfrm>
            <a:off x="1050925" y="2909888"/>
            <a:ext cx="641350"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V+</a:t>
            </a:r>
          </a:p>
        </p:txBody>
      </p:sp>
      <p:sp>
        <p:nvSpPr>
          <p:cNvPr id="28704" name="Text Box 32">
            <a:extLst>
              <a:ext uri="{FF2B5EF4-FFF2-40B4-BE49-F238E27FC236}">
                <a16:creationId xmlns:a16="http://schemas.microsoft.com/office/drawing/2014/main" id="{B7755FBB-619F-47FA-8924-09FC6B6592E0}"/>
              </a:ext>
            </a:extLst>
          </p:cNvPr>
          <p:cNvSpPr txBox="1">
            <a:spLocks noChangeArrowheads="1"/>
          </p:cNvSpPr>
          <p:nvPr/>
        </p:nvSpPr>
        <p:spPr bwMode="auto">
          <a:xfrm>
            <a:off x="1127125" y="4953000"/>
            <a:ext cx="558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V-</a:t>
            </a:r>
          </a:p>
        </p:txBody>
      </p:sp>
      <p:sp>
        <p:nvSpPr>
          <p:cNvPr id="28705" name="AutoShape 33">
            <a:extLst>
              <a:ext uri="{FF2B5EF4-FFF2-40B4-BE49-F238E27FC236}">
                <a16:creationId xmlns:a16="http://schemas.microsoft.com/office/drawing/2014/main" id="{B4275629-98B1-4F25-80DB-A34557535BE4}"/>
              </a:ext>
            </a:extLst>
          </p:cNvPr>
          <p:cNvSpPr>
            <a:spLocks noChangeArrowheads="1"/>
          </p:cNvSpPr>
          <p:nvPr/>
        </p:nvSpPr>
        <p:spPr bwMode="auto">
          <a:xfrm>
            <a:off x="1127125" y="3900488"/>
            <a:ext cx="619125"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b="1">
                <a:solidFill>
                  <a:srgbClr val="333333"/>
                </a:solidFill>
              </a:rPr>
              <a:t>0V</a:t>
            </a:r>
          </a:p>
        </p:txBody>
      </p:sp>
      <p:sp>
        <p:nvSpPr>
          <p:cNvPr id="28706" name="Line 34">
            <a:extLst>
              <a:ext uri="{FF2B5EF4-FFF2-40B4-BE49-F238E27FC236}">
                <a16:creationId xmlns:a16="http://schemas.microsoft.com/office/drawing/2014/main" id="{FF869454-1499-4C10-B786-81D9836AE5BE}"/>
              </a:ext>
            </a:extLst>
          </p:cNvPr>
          <p:cNvSpPr>
            <a:spLocks noChangeShapeType="1"/>
          </p:cNvSpPr>
          <p:nvPr/>
        </p:nvSpPr>
        <p:spPr bwMode="auto">
          <a:xfrm>
            <a:off x="2819400" y="6172200"/>
            <a:ext cx="3048000" cy="1588"/>
          </a:xfrm>
          <a:prstGeom prst="line">
            <a:avLst/>
          </a:prstGeom>
          <a:noFill/>
          <a:ln w="50760">
            <a:solidFill>
              <a:srgbClr val="333333"/>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07" name="Line 35">
            <a:extLst>
              <a:ext uri="{FF2B5EF4-FFF2-40B4-BE49-F238E27FC236}">
                <a16:creationId xmlns:a16="http://schemas.microsoft.com/office/drawing/2014/main" id="{3872F488-7E8F-4BB0-BE55-11680A43BE3E}"/>
              </a:ext>
            </a:extLst>
          </p:cNvPr>
          <p:cNvSpPr>
            <a:spLocks noChangeShapeType="1"/>
          </p:cNvSpPr>
          <p:nvPr/>
        </p:nvSpPr>
        <p:spPr bwMode="auto">
          <a:xfrm>
            <a:off x="2819400" y="3505200"/>
            <a:ext cx="3048000" cy="1588"/>
          </a:xfrm>
          <a:prstGeom prst="line">
            <a:avLst/>
          </a:prstGeom>
          <a:noFill/>
          <a:ln w="50760">
            <a:solidFill>
              <a:srgbClr val="333333"/>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08" name="AutoShape 36">
            <a:extLst>
              <a:ext uri="{FF2B5EF4-FFF2-40B4-BE49-F238E27FC236}">
                <a16:creationId xmlns:a16="http://schemas.microsoft.com/office/drawing/2014/main" id="{F72A11F0-6A21-4F51-B23D-769036A2E2B6}"/>
              </a:ext>
            </a:extLst>
          </p:cNvPr>
          <p:cNvSpPr>
            <a:spLocks noChangeArrowheads="1"/>
          </p:cNvSpPr>
          <p:nvPr/>
        </p:nvSpPr>
        <p:spPr bwMode="auto">
          <a:xfrm>
            <a:off x="3413125" y="2986088"/>
            <a:ext cx="1695450"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800">
                <a:solidFill>
                  <a:srgbClr val="333333"/>
                </a:solidFill>
              </a:rPr>
              <a:t>One Cycle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DFFCC493-EE9E-485B-84D6-65C62AEECCE0}"/>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Frequency</a:t>
            </a:r>
          </a:p>
        </p:txBody>
      </p:sp>
      <p:pic>
        <p:nvPicPr>
          <p:cNvPr id="29698" name="Picture 2">
            <a:extLst>
              <a:ext uri="{FF2B5EF4-FFF2-40B4-BE49-F238E27FC236}">
                <a16:creationId xmlns:a16="http://schemas.microsoft.com/office/drawing/2014/main" id="{F735AD43-9730-47D3-A022-E40D3C99A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2247" r="64926"/>
          <a:stretch>
            <a:fillRect/>
          </a:stretch>
        </p:blipFill>
        <p:spPr bwMode="auto">
          <a:xfrm>
            <a:off x="560388" y="2881313"/>
            <a:ext cx="2286000" cy="1308100"/>
          </a:xfrm>
          <a:prstGeom prst="rect">
            <a:avLst/>
          </a:prstGeom>
          <a:noFill/>
          <a:extLst>
            <a:ext uri="{909E8E84-426E-40DD-AFC4-6F175D3DCCD1}">
              <a14:hiddenFill xmlns:a14="http://schemas.microsoft.com/office/drawing/2010/main">
                <a:blipFill dpi="0" rotWithShape="0">
                  <a:blip/>
                  <a:srcRect t="72247" r="64926"/>
                  <a:stretch>
                    <a:fillRect/>
                  </a:stretch>
                </a:blipFill>
              </a14:hiddenFill>
            </a:ext>
          </a:extLst>
        </p:spPr>
      </p:pic>
      <p:sp>
        <p:nvSpPr>
          <p:cNvPr id="29699" name="Text Box 3">
            <a:extLst>
              <a:ext uri="{FF2B5EF4-FFF2-40B4-BE49-F238E27FC236}">
                <a16:creationId xmlns:a16="http://schemas.microsoft.com/office/drawing/2014/main" id="{0DDEB58E-49EA-40AA-BFAA-3E5B3E56426D}"/>
              </a:ext>
            </a:extLst>
          </p:cNvPr>
          <p:cNvSpPr txBox="1">
            <a:spLocks noChangeArrowheads="1"/>
          </p:cNvSpPr>
          <p:nvPr/>
        </p:nvSpPr>
        <p:spPr bwMode="auto">
          <a:xfrm>
            <a:off x="3998913" y="2344738"/>
            <a:ext cx="420052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Is a measure of the number of times (cycles) per second that an alternating current flows back and forth.</a:t>
            </a:r>
          </a:p>
        </p:txBody>
      </p:sp>
      <p:sp>
        <p:nvSpPr>
          <p:cNvPr id="29700" name="Text Box 4">
            <a:extLst>
              <a:ext uri="{FF2B5EF4-FFF2-40B4-BE49-F238E27FC236}">
                <a16:creationId xmlns:a16="http://schemas.microsoft.com/office/drawing/2014/main" id="{62DCB299-C2D3-4FB3-8346-CA77A5C51DD6}"/>
              </a:ext>
            </a:extLst>
          </p:cNvPr>
          <p:cNvSpPr txBox="1">
            <a:spLocks noChangeArrowheads="1"/>
          </p:cNvSpPr>
          <p:nvPr/>
        </p:nvSpPr>
        <p:spPr bwMode="auto">
          <a:xfrm>
            <a:off x="3975100" y="4103688"/>
            <a:ext cx="4029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basic or standard unit of frequency is the Hertz.</a:t>
            </a:r>
          </a:p>
        </p:txBody>
      </p:sp>
      <p:sp>
        <p:nvSpPr>
          <p:cNvPr id="29701" name="Text Box 5">
            <a:extLst>
              <a:ext uri="{FF2B5EF4-FFF2-40B4-BE49-F238E27FC236}">
                <a16:creationId xmlns:a16="http://schemas.microsoft.com/office/drawing/2014/main" id="{929E146C-A672-430A-A117-B7679DCC4F6E}"/>
              </a:ext>
            </a:extLst>
          </p:cNvPr>
          <p:cNvSpPr txBox="1">
            <a:spLocks noChangeArrowheads="1"/>
          </p:cNvSpPr>
          <p:nvPr/>
        </p:nvSpPr>
        <p:spPr bwMode="auto">
          <a:xfrm>
            <a:off x="1025525" y="3797300"/>
            <a:ext cx="1319213"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000000"/>
                </a:solidFill>
                <a:latin typeface="Tahoma" panose="020B0604030504040204" pitchFamily="34" charset="0"/>
              </a:rPr>
              <a:t>1 Second</a:t>
            </a:r>
          </a:p>
        </p:txBody>
      </p:sp>
      <p:sp>
        <p:nvSpPr>
          <p:cNvPr id="29702" name="Text Box 6">
            <a:extLst>
              <a:ext uri="{FF2B5EF4-FFF2-40B4-BE49-F238E27FC236}">
                <a16:creationId xmlns:a16="http://schemas.microsoft.com/office/drawing/2014/main" id="{A7A4A63C-80C2-4D02-AB90-8F69E89F4976}"/>
              </a:ext>
            </a:extLst>
          </p:cNvPr>
          <p:cNvSpPr txBox="1">
            <a:spLocks noChangeArrowheads="1"/>
          </p:cNvSpPr>
          <p:nvPr/>
        </p:nvSpPr>
        <p:spPr bwMode="auto">
          <a:xfrm>
            <a:off x="4054475" y="5178425"/>
            <a:ext cx="40909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60 hertz (Hz) means 60 cycles per second.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500"/>
                                        <p:tgtEl>
                                          <p:spTgt spid="29699"/>
                                        </p:tgtEl>
                                        <p:attrNameLst>
                                          <p:attrName>ppt_x</p:attrName>
                                        </p:attrNameLst>
                                      </p:cBhvr>
                                      <p:tavLst>
                                        <p:tav tm="0">
                                          <p:val>
                                            <p:strVal val="#ppt_x-#ppt_w*1.125000"/>
                                          </p:val>
                                        </p:tav>
                                        <p:tav tm="100000">
                                          <p:val>
                                            <p:strVal val="#ppt_x"/>
                                          </p:val>
                                        </p:tav>
                                      </p:tavLst>
                                    </p:anim>
                                    <p:animEffect transition="in" filter="wipe(right)">
                                      <p:cBhvr>
                                        <p:cTn id="8" dur="500"/>
                                        <p:tgtEl>
                                          <p:spTgt spid="29699"/>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9700"/>
                                        </p:tgtEl>
                                        <p:attrNameLst>
                                          <p:attrName>style.visibility</p:attrName>
                                        </p:attrNameLst>
                                      </p:cBhvr>
                                      <p:to>
                                        <p:strVal val="visible"/>
                                      </p:to>
                                    </p:set>
                                    <p:anim calcmode="lin" valueType="num">
                                      <p:cBhvr additive="base">
                                        <p:cTn id="13" dur="500"/>
                                        <p:tgtEl>
                                          <p:spTgt spid="29700"/>
                                        </p:tgtEl>
                                        <p:attrNameLst>
                                          <p:attrName>ppt_x</p:attrName>
                                        </p:attrNameLst>
                                      </p:cBhvr>
                                      <p:tavLst>
                                        <p:tav tm="0">
                                          <p:val>
                                            <p:strVal val="#ppt_x-#ppt_w*1.125000"/>
                                          </p:val>
                                        </p:tav>
                                        <p:tav tm="100000">
                                          <p:val>
                                            <p:strVal val="#ppt_x"/>
                                          </p:val>
                                        </p:tav>
                                      </p:tavLst>
                                    </p:anim>
                                    <p:animEffect transition="in" filter="wipe(right)">
                                      <p:cBhvr>
                                        <p:cTn id="14" dur="500"/>
                                        <p:tgtEl>
                                          <p:spTgt spid="2970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9702"/>
                                        </p:tgtEl>
                                        <p:attrNameLst>
                                          <p:attrName>style.visibility</p:attrName>
                                        </p:attrNameLst>
                                      </p:cBhvr>
                                      <p:to>
                                        <p:strVal val="visible"/>
                                      </p:to>
                                    </p:set>
                                    <p:anim calcmode="lin" valueType="num">
                                      <p:cBhvr additive="base">
                                        <p:cTn id="19" dur="500"/>
                                        <p:tgtEl>
                                          <p:spTgt spid="29702"/>
                                        </p:tgtEl>
                                        <p:attrNameLst>
                                          <p:attrName>ppt_x</p:attrName>
                                        </p:attrNameLst>
                                      </p:cBhvr>
                                      <p:tavLst>
                                        <p:tav tm="0">
                                          <p:val>
                                            <p:strVal val="#ppt_x-#ppt_w*1.125000"/>
                                          </p:val>
                                        </p:tav>
                                        <p:tav tm="100000">
                                          <p:val>
                                            <p:strVal val="#ppt_x"/>
                                          </p:val>
                                        </p:tav>
                                      </p:tavLst>
                                    </p:anim>
                                    <p:animEffect transition="in" filter="wipe(right)">
                                      <p:cBhvr>
                                        <p:cTn id="20"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P spid="29700" grpId="0" autoUpdateAnimBg="0"/>
      <p:bldP spid="2970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5FA49048-4092-4213-B09B-EC52D1A73490}"/>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More Frequency !</a:t>
            </a:r>
          </a:p>
        </p:txBody>
      </p:sp>
      <p:sp>
        <p:nvSpPr>
          <p:cNvPr id="30722" name="Text Box 2">
            <a:extLst>
              <a:ext uri="{FF2B5EF4-FFF2-40B4-BE49-F238E27FC236}">
                <a16:creationId xmlns:a16="http://schemas.microsoft.com/office/drawing/2014/main" id="{91F8323C-5A78-4E5A-A2FF-4B125832B0B9}"/>
              </a:ext>
            </a:extLst>
          </p:cNvPr>
          <p:cNvSpPr txBox="1">
            <a:spLocks noChangeArrowheads="1"/>
          </p:cNvSpPr>
          <p:nvPr/>
        </p:nvSpPr>
        <p:spPr bwMode="auto">
          <a:xfrm>
            <a:off x="952500" y="2125663"/>
            <a:ext cx="7450138"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radio frequency (RF) wave is an </a:t>
            </a:r>
            <a:r>
              <a:rPr lang="en-GB" altLang="en-US" sz="2600" u="sng">
                <a:solidFill>
                  <a:srgbClr val="333333"/>
                </a:solidFill>
                <a:latin typeface="Tahoma" panose="020B0604030504040204" pitchFamily="34" charset="0"/>
              </a:rPr>
              <a:t>electromagnetic</a:t>
            </a:r>
            <a:r>
              <a:rPr lang="en-GB" altLang="en-US" sz="2600">
                <a:solidFill>
                  <a:srgbClr val="333333"/>
                </a:solidFill>
                <a:latin typeface="Tahoma" panose="020B0604030504040204" pitchFamily="34" charset="0"/>
              </a:rPr>
              <a:t> oscillation or cycle that repeats more than 20,000 times per second.  RF waves travel at the speed of light.</a:t>
            </a:r>
          </a:p>
        </p:txBody>
      </p:sp>
      <p:sp>
        <p:nvSpPr>
          <p:cNvPr id="30723" name="Text Box 3">
            <a:extLst>
              <a:ext uri="{FF2B5EF4-FFF2-40B4-BE49-F238E27FC236}">
                <a16:creationId xmlns:a16="http://schemas.microsoft.com/office/drawing/2014/main" id="{2016A9DA-4CCD-4904-849C-CB41BDD39AE2}"/>
              </a:ext>
            </a:extLst>
          </p:cNvPr>
          <p:cNvSpPr txBox="1">
            <a:spLocks noChangeArrowheads="1"/>
          </p:cNvSpPr>
          <p:nvPr/>
        </p:nvSpPr>
        <p:spPr bwMode="auto">
          <a:xfrm>
            <a:off x="866775" y="4054475"/>
            <a:ext cx="7375525"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An audio-frequency signal is an electromagnetic oscillation or cycle that repeats between 20 and 20,000 times per second.</a:t>
            </a:r>
          </a:p>
        </p:txBody>
      </p:sp>
      <p:sp>
        <p:nvSpPr>
          <p:cNvPr id="30724" name="Text Box 4">
            <a:extLst>
              <a:ext uri="{FF2B5EF4-FFF2-40B4-BE49-F238E27FC236}">
                <a16:creationId xmlns:a16="http://schemas.microsoft.com/office/drawing/2014/main" id="{275EAD0D-77B4-40E7-A6C3-6DEEFDCEB2BE}"/>
              </a:ext>
            </a:extLst>
          </p:cNvPr>
          <p:cNvSpPr txBox="1">
            <a:spLocks noChangeArrowheads="1"/>
          </p:cNvSpPr>
          <p:nvPr/>
        </p:nvSpPr>
        <p:spPr bwMode="auto">
          <a:xfrm>
            <a:off x="2136775" y="5715000"/>
            <a:ext cx="4371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b="1">
                <a:solidFill>
                  <a:srgbClr val="FF0000"/>
                </a:solidFill>
                <a:latin typeface="Tahoma" panose="020B0604030504040204" pitchFamily="34" charset="0"/>
              </a:rPr>
              <a:t>NOTE:  SOUND WAVES ARE </a:t>
            </a:r>
            <a:r>
              <a:rPr lang="en-GB" altLang="en-US" b="1" u="sng">
                <a:solidFill>
                  <a:srgbClr val="FF0000"/>
                </a:solidFill>
                <a:latin typeface="Tahoma" panose="020B0604030504040204" pitchFamily="34" charset="0"/>
              </a:rPr>
              <a:t>NOT</a:t>
            </a:r>
            <a:r>
              <a:rPr lang="en-GB" altLang="en-US" b="1">
                <a:solidFill>
                  <a:srgbClr val="FF0000"/>
                </a:solidFill>
                <a:latin typeface="Tahoma" panose="020B0604030504040204" pitchFamily="34" charset="0"/>
              </a:rPr>
              <a:t> ELECTROMAGNETIC!</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500"/>
                                        <p:tgtEl>
                                          <p:spTgt spid="30722"/>
                                        </p:tgtEl>
                                        <p:attrNameLst>
                                          <p:attrName>ppt_y</p:attrName>
                                        </p:attrNameLst>
                                      </p:cBhvr>
                                      <p:tavLst>
                                        <p:tav tm="0">
                                          <p:val>
                                            <p:strVal val="#ppt_y-#ppt_h*1.125000"/>
                                          </p:val>
                                        </p:tav>
                                        <p:tav tm="100000">
                                          <p:val>
                                            <p:strVal val="#ppt_y"/>
                                          </p:val>
                                        </p:tav>
                                      </p:tavLst>
                                    </p:anim>
                                    <p:animEffect transition="in" filter="wipe(down)">
                                      <p:cBhvr>
                                        <p:cTn id="8" dur="500"/>
                                        <p:tgtEl>
                                          <p:spTgt spid="30722"/>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0723"/>
                                        </p:tgtEl>
                                        <p:attrNameLst>
                                          <p:attrName>style.visibility</p:attrName>
                                        </p:attrNameLst>
                                      </p:cBhvr>
                                      <p:to>
                                        <p:strVal val="visible"/>
                                      </p:to>
                                    </p:set>
                                    <p:anim calcmode="lin" valueType="num">
                                      <p:cBhvr additive="base">
                                        <p:cTn id="13" dur="500"/>
                                        <p:tgtEl>
                                          <p:spTgt spid="30723"/>
                                        </p:tgtEl>
                                        <p:attrNameLst>
                                          <p:attrName>ppt_y</p:attrName>
                                        </p:attrNameLst>
                                      </p:cBhvr>
                                      <p:tavLst>
                                        <p:tav tm="0">
                                          <p:val>
                                            <p:strVal val="#ppt_y+#ppt_h*1.125000"/>
                                          </p:val>
                                        </p:tav>
                                        <p:tav tm="100000">
                                          <p:val>
                                            <p:strVal val="#ppt_y"/>
                                          </p:val>
                                        </p:tav>
                                      </p:tavLst>
                                    </p:anim>
                                    <p:animEffect transition="in" filter="wipe(up)">
                                      <p:cBhvr>
                                        <p:cTn id="14" dur="500"/>
                                        <p:tgtEl>
                                          <p:spTgt spid="3072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30724"/>
                                        </p:tgtEl>
                                        <p:attrNameLst>
                                          <p:attrName>style.visibility</p:attrName>
                                        </p:attrNameLst>
                                      </p:cBhvr>
                                      <p:to>
                                        <p:strVal val="visible"/>
                                      </p:to>
                                    </p:set>
                                    <p:anim calcmode="lin" valueType="num">
                                      <p:cBhvr>
                                        <p:cTn id="19" dur="5000" fill="hold"/>
                                        <p:tgtEl>
                                          <p:spTgt spid="30724"/>
                                        </p:tgtEl>
                                        <p:attrNameLst>
                                          <p:attrName>ppt_w</p:attrName>
                                        </p:attrNameLst>
                                      </p:cBhvr>
                                      <p:tavLst>
                                        <p:tav tm="0" fmla="#ppt_w*sin(2.5*pi*$)">
                                          <p:val>
                                            <p:fltVal val="0"/>
                                          </p:val>
                                        </p:tav>
                                        <p:tav tm="100000">
                                          <p:val>
                                            <p:fltVal val="1"/>
                                          </p:val>
                                        </p:tav>
                                      </p:tavLst>
                                    </p:anim>
                                    <p:anim calcmode="lin" valueType="num">
                                      <p:cBhvr>
                                        <p:cTn id="20" dur="5000" fill="hold"/>
                                        <p:tgtEl>
                                          <p:spTgt spid="307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autoUpdateAnimBg="0"/>
      <p:bldP spid="3072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42270A89-73A9-4CA9-B5C4-BB76D1285B9A}"/>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Frequency &amp; Wavelength</a:t>
            </a:r>
          </a:p>
        </p:txBody>
      </p:sp>
      <p:pic>
        <p:nvPicPr>
          <p:cNvPr id="31746" name="Picture 2">
            <a:extLst>
              <a:ext uri="{FF2B5EF4-FFF2-40B4-BE49-F238E27FC236}">
                <a16:creationId xmlns:a16="http://schemas.microsoft.com/office/drawing/2014/main" id="{0A6FB90B-AC5D-4E28-A9A4-258A42FBB2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2160588"/>
            <a:ext cx="5289550" cy="37258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31747" name="Text Box 3">
            <a:extLst>
              <a:ext uri="{FF2B5EF4-FFF2-40B4-BE49-F238E27FC236}">
                <a16:creationId xmlns:a16="http://schemas.microsoft.com/office/drawing/2014/main" id="{3299A6A7-5318-4229-8B6E-E33BFBE96A71}"/>
              </a:ext>
            </a:extLst>
          </p:cNvPr>
          <p:cNvSpPr txBox="1">
            <a:spLocks noChangeArrowheads="1"/>
          </p:cNvSpPr>
          <p:nvPr/>
        </p:nvSpPr>
        <p:spPr bwMode="auto">
          <a:xfrm>
            <a:off x="6118225" y="4554538"/>
            <a:ext cx="2454275"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As the frequency increases the wavelength gets shorter.</a:t>
            </a:r>
          </a:p>
        </p:txBody>
      </p:sp>
      <p:sp>
        <p:nvSpPr>
          <p:cNvPr id="31748" name="Text Box 4">
            <a:extLst>
              <a:ext uri="{FF2B5EF4-FFF2-40B4-BE49-F238E27FC236}">
                <a16:creationId xmlns:a16="http://schemas.microsoft.com/office/drawing/2014/main" id="{B38F9425-2D71-4AE8-A9C1-67EB44D6D78E}"/>
              </a:ext>
            </a:extLst>
          </p:cNvPr>
          <p:cNvSpPr txBox="1">
            <a:spLocks noChangeArrowheads="1"/>
          </p:cNvSpPr>
          <p:nvPr/>
        </p:nvSpPr>
        <p:spPr bwMode="auto">
          <a:xfrm>
            <a:off x="6142038" y="2149475"/>
            <a:ext cx="236855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distance an AC signal travels in one complete cycle is its wavelength.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ppt_x"/>
                                          </p:val>
                                        </p:tav>
                                        <p:tav tm="100000">
                                          <p:val>
                                            <p:strVal val="#ppt_x"/>
                                          </p:val>
                                        </p:tav>
                                      </p:tavLst>
                                    </p:anim>
                                    <p:anim calcmode="lin" valueType="num">
                                      <p:cBhvr additive="base">
                                        <p:cTn id="8" dur="500" fill="hold"/>
                                        <p:tgtEl>
                                          <p:spTgt spid="3174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1747"/>
                                        </p:tgtEl>
                                        <p:attrNameLst>
                                          <p:attrName>style.visibility</p:attrName>
                                        </p:attrNameLst>
                                      </p:cBhvr>
                                      <p:to>
                                        <p:strVal val="visible"/>
                                      </p:to>
                                    </p:set>
                                    <p:anim calcmode="lin" valueType="num">
                                      <p:cBhvr additive="base">
                                        <p:cTn id="13" dur="500"/>
                                        <p:tgtEl>
                                          <p:spTgt spid="31747"/>
                                        </p:tgtEl>
                                        <p:attrNameLst>
                                          <p:attrName>ppt_y</p:attrName>
                                        </p:attrNameLst>
                                      </p:cBhvr>
                                      <p:tavLst>
                                        <p:tav tm="0">
                                          <p:val>
                                            <p:strVal val="#ppt_y+#ppt_h*1.125000"/>
                                          </p:val>
                                        </p:tav>
                                        <p:tav tm="100000">
                                          <p:val>
                                            <p:strVal val="#ppt_y"/>
                                          </p:val>
                                        </p:tav>
                                      </p:tavLst>
                                    </p:anim>
                                    <p:animEffect transition="in" filter="wipe(up)">
                                      <p:cBhvr>
                                        <p:cTn id="14" dur="500"/>
                                        <p:tgtEl>
                                          <p:spTgt spid="31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utoUpdateAnimBg="0"/>
      <p:bldP spid="31748"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a:extLst>
              <a:ext uri="{FF2B5EF4-FFF2-40B4-BE49-F238E27FC236}">
                <a16:creationId xmlns:a16="http://schemas.microsoft.com/office/drawing/2014/main" id="{39171DD9-41E4-4A40-B054-517971B9A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9050"/>
            <a:ext cx="8801100" cy="68199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nvGrpSpPr>
          <p:cNvPr id="32770" name="Group 2">
            <a:extLst>
              <a:ext uri="{FF2B5EF4-FFF2-40B4-BE49-F238E27FC236}">
                <a16:creationId xmlns:a16="http://schemas.microsoft.com/office/drawing/2014/main" id="{464308FE-D69D-491E-AB65-86061B798954}"/>
              </a:ext>
            </a:extLst>
          </p:cNvPr>
          <p:cNvGrpSpPr>
            <a:grpSpLocks/>
          </p:cNvGrpSpPr>
          <p:nvPr/>
        </p:nvGrpSpPr>
        <p:grpSpPr bwMode="auto">
          <a:xfrm>
            <a:off x="946150" y="1306513"/>
            <a:ext cx="2538413" cy="2600325"/>
            <a:chOff x="596" y="823"/>
            <a:chExt cx="1599" cy="1638"/>
          </a:xfrm>
        </p:grpSpPr>
        <p:sp>
          <p:nvSpPr>
            <p:cNvPr id="32771" name="Line 3">
              <a:extLst>
                <a:ext uri="{FF2B5EF4-FFF2-40B4-BE49-F238E27FC236}">
                  <a16:creationId xmlns:a16="http://schemas.microsoft.com/office/drawing/2014/main" id="{5DE94E2D-30EC-4BAB-8E83-6D040E9EC810}"/>
                </a:ext>
              </a:extLst>
            </p:cNvPr>
            <p:cNvSpPr>
              <a:spLocks noChangeShapeType="1"/>
            </p:cNvSpPr>
            <p:nvPr/>
          </p:nvSpPr>
          <p:spPr bwMode="auto">
            <a:xfrm>
              <a:off x="2042" y="1031"/>
              <a:ext cx="1" cy="923"/>
            </a:xfrm>
            <a:prstGeom prst="line">
              <a:avLst/>
            </a:prstGeom>
            <a:noFill/>
            <a:ln w="3672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72" name="Text Box 4">
              <a:extLst>
                <a:ext uri="{FF2B5EF4-FFF2-40B4-BE49-F238E27FC236}">
                  <a16:creationId xmlns:a16="http://schemas.microsoft.com/office/drawing/2014/main" id="{958B8392-EB71-4678-9DFD-7C78DF17F9A5}"/>
                </a:ext>
              </a:extLst>
            </p:cNvPr>
            <p:cNvSpPr txBox="1">
              <a:spLocks noChangeArrowheads="1"/>
            </p:cNvSpPr>
            <p:nvPr/>
          </p:nvSpPr>
          <p:spPr bwMode="auto">
            <a:xfrm>
              <a:off x="596" y="823"/>
              <a:ext cx="1519" cy="476"/>
            </a:xfrm>
            <a:prstGeom prst="rect">
              <a:avLst/>
            </a:prstGeom>
            <a:solidFill>
              <a:srgbClr val="FF0000"/>
            </a:solidFill>
            <a:ln w="36720">
              <a:solidFill>
                <a:srgbClr val="FF0000"/>
              </a:solidFill>
              <a:miter lim="800000"/>
              <a:headEnd/>
              <a:tailEnd/>
            </a:ln>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latin typeface="Tahoma" panose="020B0604030504040204" pitchFamily="34" charset="0"/>
                </a:rPr>
                <a:t>The 2-meter amateur band is in the VHF or Very High Frequency range.</a:t>
              </a:r>
            </a:p>
          </p:txBody>
        </p:sp>
        <p:sp>
          <p:nvSpPr>
            <p:cNvPr id="32773" name="Oval 5">
              <a:extLst>
                <a:ext uri="{FF2B5EF4-FFF2-40B4-BE49-F238E27FC236}">
                  <a16:creationId xmlns:a16="http://schemas.microsoft.com/office/drawing/2014/main" id="{F3859EF0-7A23-4AEF-91F6-3D388B2B518B}"/>
                </a:ext>
              </a:extLst>
            </p:cNvPr>
            <p:cNvSpPr>
              <a:spLocks noChangeArrowheads="1"/>
            </p:cNvSpPr>
            <p:nvPr/>
          </p:nvSpPr>
          <p:spPr bwMode="auto">
            <a:xfrm>
              <a:off x="1577" y="2185"/>
              <a:ext cx="620" cy="277"/>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F4C89130-D614-4D77-98EF-3C18A09DCF7B}"/>
              </a:ext>
            </a:extLst>
          </p:cNvPr>
          <p:cNvSpPr>
            <a:spLocks noChangeArrowheads="1"/>
          </p:cNvSpPr>
          <p:nvPr>
            <p:ph type="title"/>
          </p:nvPr>
        </p:nvSpPr>
        <p:spPr>
          <a:xfrm>
            <a:off x="381000" y="914400"/>
            <a:ext cx="7772400" cy="1143000"/>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Wavelength Formula</a:t>
            </a:r>
          </a:p>
        </p:txBody>
      </p:sp>
      <p:sp>
        <p:nvSpPr>
          <p:cNvPr id="33794" name="Rectangle 2">
            <a:extLst>
              <a:ext uri="{FF2B5EF4-FFF2-40B4-BE49-F238E27FC236}">
                <a16:creationId xmlns:a16="http://schemas.microsoft.com/office/drawing/2014/main" id="{5200BCFC-6DD2-48C6-B676-9EA942A4017F}"/>
              </a:ext>
            </a:extLst>
          </p:cNvPr>
          <p:cNvSpPr>
            <a:spLocks noChangeArrowheads="1"/>
          </p:cNvSpPr>
          <p:nvPr>
            <p:ph type="body" idx="1"/>
          </p:nvPr>
        </p:nvSpPr>
        <p:spPr>
          <a:xfrm>
            <a:off x="722313" y="2147888"/>
            <a:ext cx="7772400" cy="4114800"/>
          </a:xfrm>
          <a:ln/>
          <a:extLst>
            <a:ext uri="{909E8E84-426E-40DD-AFC4-6F175D3DCCD1}">
              <a14:hiddenFill xmlns:a14="http://schemas.microsoft.com/office/drawing/2010/main">
                <a:solidFill>
                  <a:srgbClr val="FFFFFF"/>
                </a:solidFill>
              </a14:hiddenFill>
            </a:ext>
          </a:extLst>
        </p:spPr>
        <p:txBody>
          <a:bodyPr lIns="92160" tIns="46080" rIns="92160" bIns="46080"/>
          <a:lstStyle/>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To convert from frequency to wavelength:</a:t>
            </a:r>
          </a:p>
          <a:p>
            <a:pPr algn="ct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effectLst>
                <a:outerShdw blurRad="38100" dist="38100" dir="2700000" algn="tl">
                  <a:srgbClr val="000000"/>
                </a:outerShdw>
              </a:effectLst>
            </a:endParaRP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effectLst>
                <a:outerShdw blurRad="38100" dist="38100" dir="2700000" algn="tl">
                  <a:srgbClr val="000000"/>
                </a:outerShdw>
              </a:effectLst>
            </a:endParaRP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effectLst>
                <a:outerShdw blurRad="38100" dist="38100" dir="2700000" algn="tl">
                  <a:srgbClr val="000000"/>
                </a:outerShdw>
              </a:effectLst>
            </a:endParaRP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effectLst>
                <a:outerShdw blurRad="38100" dist="38100" dir="2700000" algn="tl">
                  <a:srgbClr val="000000"/>
                </a:outerShdw>
              </a:effectLst>
            </a:endParaRP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Wavelength and Frequency are Inversely Proportional.  As one goes up, the other must go down.</a:t>
            </a:r>
          </a:p>
        </p:txBody>
      </p:sp>
      <p:sp>
        <p:nvSpPr>
          <p:cNvPr id="33795" name="Text Box 3">
            <a:extLst>
              <a:ext uri="{FF2B5EF4-FFF2-40B4-BE49-F238E27FC236}">
                <a16:creationId xmlns:a16="http://schemas.microsoft.com/office/drawing/2014/main" id="{880070A5-4723-4C71-AACE-75B0C5302B68}"/>
              </a:ext>
            </a:extLst>
          </p:cNvPr>
          <p:cNvSpPr txBox="1">
            <a:spLocks noChangeArrowheads="1"/>
          </p:cNvSpPr>
          <p:nvPr/>
        </p:nvSpPr>
        <p:spPr bwMode="auto">
          <a:xfrm>
            <a:off x="5081588" y="3211513"/>
            <a:ext cx="27971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200">
                <a:solidFill>
                  <a:srgbClr val="333333"/>
                </a:solidFill>
                <a:effectLst>
                  <a:outerShdw blurRad="38100" dist="38100" dir="2700000" algn="tl">
                    <a:srgbClr val="000000"/>
                  </a:outerShdw>
                </a:effectLst>
                <a:latin typeface="Tahoma" panose="020B0604030504040204" pitchFamily="34" charset="0"/>
              </a:rPr>
              <a:t>     </a:t>
            </a:r>
            <a:r>
              <a:rPr lang="en-GB" altLang="en-US" sz="3200">
                <a:solidFill>
                  <a:srgbClr val="333333"/>
                </a:solidFill>
                <a:latin typeface="Tahoma" panose="020B0604030504040204" pitchFamily="34" charset="0"/>
              </a:rPr>
              <a:t>300</a:t>
            </a:r>
          </a:p>
          <a:p>
            <a:pPr>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freq (</a:t>
            </a:r>
            <a:r>
              <a:rPr lang="en-GB" altLang="en-US" sz="2800">
                <a:solidFill>
                  <a:srgbClr val="333333"/>
                </a:solidFill>
                <a:latin typeface="Tahoma" panose="020B0604030504040204" pitchFamily="34" charset="0"/>
              </a:rPr>
              <a:t>MHz</a:t>
            </a:r>
            <a:r>
              <a:rPr lang="en-GB" altLang="en-US" sz="3200">
                <a:solidFill>
                  <a:srgbClr val="333333"/>
                </a:solidFill>
                <a:latin typeface="Tahoma" panose="020B0604030504040204" pitchFamily="34" charset="0"/>
              </a:rPr>
              <a:t>)</a:t>
            </a:r>
          </a:p>
        </p:txBody>
      </p:sp>
      <p:sp>
        <p:nvSpPr>
          <p:cNvPr id="33796" name="Line 4">
            <a:extLst>
              <a:ext uri="{FF2B5EF4-FFF2-40B4-BE49-F238E27FC236}">
                <a16:creationId xmlns:a16="http://schemas.microsoft.com/office/drawing/2014/main" id="{3320D5B8-9F71-4D4E-84B8-C1EDE2A6FDDC}"/>
              </a:ext>
            </a:extLst>
          </p:cNvPr>
          <p:cNvSpPr>
            <a:spLocks noChangeShapeType="1"/>
          </p:cNvSpPr>
          <p:nvPr/>
        </p:nvSpPr>
        <p:spPr bwMode="auto">
          <a:xfrm>
            <a:off x="5153025" y="3746500"/>
            <a:ext cx="198120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7" name="Text Box 5">
            <a:extLst>
              <a:ext uri="{FF2B5EF4-FFF2-40B4-BE49-F238E27FC236}">
                <a16:creationId xmlns:a16="http://schemas.microsoft.com/office/drawing/2014/main" id="{0020D5E2-68A9-42AF-8CE6-88BAB29037EF}"/>
              </a:ext>
            </a:extLst>
          </p:cNvPr>
          <p:cNvSpPr txBox="1">
            <a:spLocks noChangeArrowheads="1"/>
          </p:cNvSpPr>
          <p:nvPr/>
        </p:nvSpPr>
        <p:spPr bwMode="auto">
          <a:xfrm>
            <a:off x="1231900" y="3444875"/>
            <a:ext cx="3689350"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Wavelength (m)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2D8601BC-C1CF-4A2F-82C4-C2CCA494F8E1}"/>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Radio Frequency</a:t>
            </a:r>
          </a:p>
        </p:txBody>
      </p:sp>
      <p:sp>
        <p:nvSpPr>
          <p:cNvPr id="34818" name="Rectangle 2">
            <a:extLst>
              <a:ext uri="{FF2B5EF4-FFF2-40B4-BE49-F238E27FC236}">
                <a16:creationId xmlns:a16="http://schemas.microsoft.com/office/drawing/2014/main" id="{4B7EB821-D093-4130-BE6B-11433CEB1368}"/>
              </a:ext>
            </a:extLst>
          </p:cNvPr>
          <p:cNvSpPr>
            <a:spLocks noChangeArrowheads="1"/>
          </p:cNvSpPr>
          <p:nvPr>
            <p:ph type="body" idx="1"/>
          </p:nvPr>
        </p:nvSpPr>
        <p:spPr>
          <a:xfrm>
            <a:off x="685800" y="2147888"/>
            <a:ext cx="7772400" cy="4114800"/>
          </a:xfrm>
          <a:ln/>
          <a:extLst>
            <a:ext uri="{909E8E84-426E-40DD-AFC4-6F175D3DCCD1}">
              <a14:hiddenFill xmlns:a14="http://schemas.microsoft.com/office/drawing/2010/main">
                <a:solidFill>
                  <a:srgbClr val="FFFFFF"/>
                </a:solidFill>
              </a14:hiddenFill>
            </a:ext>
          </a:extLst>
        </p:spPr>
        <p:txBody>
          <a:bodyPr/>
          <a:lstStyle/>
          <a:p>
            <a:pPr>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radio frequency wave may be identified by:</a:t>
            </a:r>
          </a:p>
          <a:p>
            <a:pPr>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lvl="1">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Its Wavelength</a:t>
            </a:r>
          </a:p>
          <a:p>
            <a:pPr lvl="1">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Its corresponding Frequency</a:t>
            </a:r>
          </a:p>
          <a:p>
            <a:pPr lvl="1">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Radio Band in which it is transmitted or received, i.e. MF, HF, VHF, UHF, etc.</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additive="base">
                                        <p:cTn id="7" dur="500"/>
                                        <p:tgtEl>
                                          <p:spTgt spid="3481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481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4818">
                                            <p:txEl>
                                              <p:pRg st="2" end="2"/>
                                            </p:txEl>
                                          </p:spTgt>
                                        </p:tgtEl>
                                        <p:attrNameLst>
                                          <p:attrName>style.visibility</p:attrName>
                                        </p:attrNameLst>
                                      </p:cBhvr>
                                      <p:to>
                                        <p:strVal val="visible"/>
                                      </p:to>
                                    </p:set>
                                    <p:anim calcmode="lin" valueType="num">
                                      <p:cBhvr additive="base">
                                        <p:cTn id="13" dur="500"/>
                                        <p:tgtEl>
                                          <p:spTgt spid="34818">
                                            <p:txEl>
                                              <p:pRg st="2" end="2"/>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4818">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4818">
                                            <p:txEl>
                                              <p:pRg st="3" end="3"/>
                                            </p:txEl>
                                          </p:spTgt>
                                        </p:tgtEl>
                                        <p:attrNameLst>
                                          <p:attrName>style.visibility</p:attrName>
                                        </p:attrNameLst>
                                      </p:cBhvr>
                                      <p:to>
                                        <p:strVal val="visible"/>
                                      </p:to>
                                    </p:set>
                                    <p:anim calcmode="lin" valueType="num">
                                      <p:cBhvr additive="base">
                                        <p:cTn id="19" dur="500"/>
                                        <p:tgtEl>
                                          <p:spTgt spid="34818">
                                            <p:txEl>
                                              <p:pRg st="3" end="3"/>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4818">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4818">
                                            <p:txEl>
                                              <p:pRg st="4" end="4"/>
                                            </p:txEl>
                                          </p:spTgt>
                                        </p:tgtEl>
                                        <p:attrNameLst>
                                          <p:attrName>style.visibility</p:attrName>
                                        </p:attrNameLst>
                                      </p:cBhvr>
                                      <p:to>
                                        <p:strVal val="visible"/>
                                      </p:to>
                                    </p:set>
                                    <p:anim calcmode="lin" valueType="num">
                                      <p:cBhvr additive="base">
                                        <p:cTn id="25" dur="500"/>
                                        <p:tgtEl>
                                          <p:spTgt spid="34818">
                                            <p:txEl>
                                              <p:pRg st="4" end="4"/>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48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429A8C42-61EF-41CD-9BEF-060D3408E3E7}"/>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Harmonic Frequencies</a:t>
            </a:r>
          </a:p>
        </p:txBody>
      </p:sp>
      <p:sp>
        <p:nvSpPr>
          <p:cNvPr id="35842" name="Line 2">
            <a:extLst>
              <a:ext uri="{FF2B5EF4-FFF2-40B4-BE49-F238E27FC236}">
                <a16:creationId xmlns:a16="http://schemas.microsoft.com/office/drawing/2014/main" id="{D5221194-54D8-4DE8-8F68-A10E00828B43}"/>
              </a:ext>
            </a:extLst>
          </p:cNvPr>
          <p:cNvSpPr>
            <a:spLocks noChangeShapeType="1"/>
          </p:cNvSpPr>
          <p:nvPr/>
        </p:nvSpPr>
        <p:spPr bwMode="auto">
          <a:xfrm>
            <a:off x="512763" y="2503488"/>
            <a:ext cx="1587" cy="2149475"/>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3" name="Line 3">
            <a:extLst>
              <a:ext uri="{FF2B5EF4-FFF2-40B4-BE49-F238E27FC236}">
                <a16:creationId xmlns:a16="http://schemas.microsoft.com/office/drawing/2014/main" id="{6F9DB977-6C85-4FAE-B9A1-A6D3054C0BAC}"/>
              </a:ext>
            </a:extLst>
          </p:cNvPr>
          <p:cNvSpPr>
            <a:spLocks noChangeShapeType="1"/>
          </p:cNvSpPr>
          <p:nvPr/>
        </p:nvSpPr>
        <p:spPr bwMode="auto">
          <a:xfrm>
            <a:off x="512763" y="4640263"/>
            <a:ext cx="4541837" cy="1587"/>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4" name="Line 4">
            <a:extLst>
              <a:ext uri="{FF2B5EF4-FFF2-40B4-BE49-F238E27FC236}">
                <a16:creationId xmlns:a16="http://schemas.microsoft.com/office/drawing/2014/main" id="{1C8CEEAF-E435-435B-AD6F-537FEEAB0462}"/>
              </a:ext>
            </a:extLst>
          </p:cNvPr>
          <p:cNvSpPr>
            <a:spLocks noChangeShapeType="1"/>
          </p:cNvSpPr>
          <p:nvPr/>
        </p:nvSpPr>
        <p:spPr bwMode="auto">
          <a:xfrm flipH="1">
            <a:off x="1157288" y="2765425"/>
            <a:ext cx="9525" cy="1874838"/>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5" name="Line 5">
            <a:extLst>
              <a:ext uri="{FF2B5EF4-FFF2-40B4-BE49-F238E27FC236}">
                <a16:creationId xmlns:a16="http://schemas.microsoft.com/office/drawing/2014/main" id="{58A705D0-06A2-41F5-9858-E4753642F49B}"/>
              </a:ext>
            </a:extLst>
          </p:cNvPr>
          <p:cNvSpPr>
            <a:spLocks noChangeShapeType="1"/>
          </p:cNvSpPr>
          <p:nvPr/>
        </p:nvSpPr>
        <p:spPr bwMode="auto">
          <a:xfrm flipH="1">
            <a:off x="2208213" y="3327400"/>
            <a:ext cx="4762" cy="1312863"/>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6" name="Line 6">
            <a:extLst>
              <a:ext uri="{FF2B5EF4-FFF2-40B4-BE49-F238E27FC236}">
                <a16:creationId xmlns:a16="http://schemas.microsoft.com/office/drawing/2014/main" id="{48107913-4A83-411C-9E67-8C8C2E57F6ED}"/>
              </a:ext>
            </a:extLst>
          </p:cNvPr>
          <p:cNvSpPr>
            <a:spLocks noChangeShapeType="1"/>
          </p:cNvSpPr>
          <p:nvPr/>
        </p:nvSpPr>
        <p:spPr bwMode="auto">
          <a:xfrm>
            <a:off x="3259138" y="3700463"/>
            <a:ext cx="1587" cy="939800"/>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7" name="Line 7">
            <a:extLst>
              <a:ext uri="{FF2B5EF4-FFF2-40B4-BE49-F238E27FC236}">
                <a16:creationId xmlns:a16="http://schemas.microsoft.com/office/drawing/2014/main" id="{52FE9AFD-F340-4DB8-BE8B-657363F8E868}"/>
              </a:ext>
            </a:extLst>
          </p:cNvPr>
          <p:cNvSpPr>
            <a:spLocks noChangeShapeType="1"/>
          </p:cNvSpPr>
          <p:nvPr/>
        </p:nvSpPr>
        <p:spPr bwMode="auto">
          <a:xfrm>
            <a:off x="4306888" y="4067175"/>
            <a:ext cx="1587" cy="573088"/>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8" name="Text Box 8">
            <a:extLst>
              <a:ext uri="{FF2B5EF4-FFF2-40B4-BE49-F238E27FC236}">
                <a16:creationId xmlns:a16="http://schemas.microsoft.com/office/drawing/2014/main" id="{E4C299C6-1FB4-4E20-92D4-434F7F6B1FA7}"/>
              </a:ext>
            </a:extLst>
          </p:cNvPr>
          <p:cNvSpPr txBox="1">
            <a:spLocks noChangeArrowheads="1"/>
          </p:cNvSpPr>
          <p:nvPr/>
        </p:nvSpPr>
        <p:spPr bwMode="auto">
          <a:xfrm>
            <a:off x="573088" y="2112963"/>
            <a:ext cx="13795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Desired Frequency</a:t>
            </a:r>
          </a:p>
        </p:txBody>
      </p:sp>
      <p:sp>
        <p:nvSpPr>
          <p:cNvPr id="35849" name="Text Box 9">
            <a:extLst>
              <a:ext uri="{FF2B5EF4-FFF2-40B4-BE49-F238E27FC236}">
                <a16:creationId xmlns:a16="http://schemas.microsoft.com/office/drawing/2014/main" id="{964A286C-9616-4ED0-A639-521C66EB494F}"/>
              </a:ext>
            </a:extLst>
          </p:cNvPr>
          <p:cNvSpPr txBox="1">
            <a:spLocks noChangeArrowheads="1"/>
          </p:cNvSpPr>
          <p:nvPr/>
        </p:nvSpPr>
        <p:spPr bwMode="auto">
          <a:xfrm>
            <a:off x="1503363" y="2943225"/>
            <a:ext cx="1379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2</a:t>
            </a:r>
            <a:r>
              <a:rPr lang="en-GB" altLang="en-US" sz="1800" baseline="33000">
                <a:solidFill>
                  <a:srgbClr val="333333"/>
                </a:solidFill>
                <a:latin typeface="Tahoma" panose="020B0604030504040204" pitchFamily="34" charset="0"/>
              </a:rPr>
              <a:t>nd</a:t>
            </a:r>
            <a:r>
              <a:rPr lang="en-GB" altLang="en-US" sz="1800">
                <a:solidFill>
                  <a:srgbClr val="333333"/>
                </a:solidFill>
                <a:latin typeface="Tahoma" panose="020B0604030504040204" pitchFamily="34" charset="0"/>
              </a:rPr>
              <a:t> Harmonic</a:t>
            </a:r>
          </a:p>
        </p:txBody>
      </p:sp>
      <p:sp>
        <p:nvSpPr>
          <p:cNvPr id="35850" name="Text Box 10">
            <a:extLst>
              <a:ext uri="{FF2B5EF4-FFF2-40B4-BE49-F238E27FC236}">
                <a16:creationId xmlns:a16="http://schemas.microsoft.com/office/drawing/2014/main" id="{B460B738-6AF5-410A-B709-C5615F6709FC}"/>
              </a:ext>
            </a:extLst>
          </p:cNvPr>
          <p:cNvSpPr txBox="1">
            <a:spLocks noChangeArrowheads="1"/>
          </p:cNvSpPr>
          <p:nvPr/>
        </p:nvSpPr>
        <p:spPr bwMode="auto">
          <a:xfrm>
            <a:off x="2571750" y="3321050"/>
            <a:ext cx="1379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3</a:t>
            </a:r>
            <a:r>
              <a:rPr lang="en-GB" altLang="en-US" sz="1800" baseline="33000">
                <a:solidFill>
                  <a:srgbClr val="333333"/>
                </a:solidFill>
                <a:latin typeface="Tahoma" panose="020B0604030504040204" pitchFamily="34" charset="0"/>
              </a:rPr>
              <a:t>rd</a:t>
            </a:r>
            <a:r>
              <a:rPr lang="en-GB" altLang="en-US" sz="1800">
                <a:solidFill>
                  <a:srgbClr val="333333"/>
                </a:solidFill>
                <a:latin typeface="Tahoma" panose="020B0604030504040204" pitchFamily="34" charset="0"/>
              </a:rPr>
              <a:t> Harmonic</a:t>
            </a:r>
          </a:p>
        </p:txBody>
      </p:sp>
      <p:sp>
        <p:nvSpPr>
          <p:cNvPr id="35851" name="Text Box 11">
            <a:extLst>
              <a:ext uri="{FF2B5EF4-FFF2-40B4-BE49-F238E27FC236}">
                <a16:creationId xmlns:a16="http://schemas.microsoft.com/office/drawing/2014/main" id="{ECF69B64-D9D2-45E1-B256-27BEB2F44658}"/>
              </a:ext>
            </a:extLst>
          </p:cNvPr>
          <p:cNvSpPr txBox="1">
            <a:spLocks noChangeArrowheads="1"/>
          </p:cNvSpPr>
          <p:nvPr/>
        </p:nvSpPr>
        <p:spPr bwMode="auto">
          <a:xfrm>
            <a:off x="3579813" y="3700463"/>
            <a:ext cx="1379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4</a:t>
            </a:r>
            <a:r>
              <a:rPr lang="en-GB" altLang="en-US" sz="1800" baseline="33000">
                <a:solidFill>
                  <a:srgbClr val="333333"/>
                </a:solidFill>
                <a:latin typeface="Tahoma" panose="020B0604030504040204" pitchFamily="34" charset="0"/>
              </a:rPr>
              <a:t>th</a:t>
            </a:r>
            <a:r>
              <a:rPr lang="en-GB" altLang="en-US" sz="1800">
                <a:solidFill>
                  <a:srgbClr val="333333"/>
                </a:solidFill>
                <a:latin typeface="Tahoma" panose="020B0604030504040204" pitchFamily="34" charset="0"/>
              </a:rPr>
              <a:t> Harmonic</a:t>
            </a:r>
          </a:p>
        </p:txBody>
      </p:sp>
      <p:sp>
        <p:nvSpPr>
          <p:cNvPr id="35852" name="Text Box 12">
            <a:extLst>
              <a:ext uri="{FF2B5EF4-FFF2-40B4-BE49-F238E27FC236}">
                <a16:creationId xmlns:a16="http://schemas.microsoft.com/office/drawing/2014/main" id="{DED12F6D-AA74-45BB-990B-D9926C8661D7}"/>
              </a:ext>
            </a:extLst>
          </p:cNvPr>
          <p:cNvSpPr txBox="1">
            <a:spLocks noChangeArrowheads="1"/>
          </p:cNvSpPr>
          <p:nvPr/>
        </p:nvSpPr>
        <p:spPr bwMode="auto">
          <a:xfrm>
            <a:off x="1954213" y="5287963"/>
            <a:ext cx="174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Frequency (MHz)</a:t>
            </a:r>
          </a:p>
        </p:txBody>
      </p:sp>
      <p:sp>
        <p:nvSpPr>
          <p:cNvPr id="35853" name="Text Box 13">
            <a:extLst>
              <a:ext uri="{FF2B5EF4-FFF2-40B4-BE49-F238E27FC236}">
                <a16:creationId xmlns:a16="http://schemas.microsoft.com/office/drawing/2014/main" id="{B1DBA525-E771-46E7-B02C-F4EC66BBB1B8}"/>
              </a:ext>
            </a:extLst>
          </p:cNvPr>
          <p:cNvSpPr txBox="1">
            <a:spLocks noChangeArrowheads="1"/>
          </p:cNvSpPr>
          <p:nvPr/>
        </p:nvSpPr>
        <p:spPr bwMode="auto">
          <a:xfrm>
            <a:off x="781050" y="4835525"/>
            <a:ext cx="75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50.25</a:t>
            </a:r>
          </a:p>
        </p:txBody>
      </p:sp>
      <p:sp>
        <p:nvSpPr>
          <p:cNvPr id="35854" name="Text Box 14">
            <a:extLst>
              <a:ext uri="{FF2B5EF4-FFF2-40B4-BE49-F238E27FC236}">
                <a16:creationId xmlns:a16="http://schemas.microsoft.com/office/drawing/2014/main" id="{8DE130DC-C0F2-47F5-B82B-2D53D21C5F49}"/>
              </a:ext>
            </a:extLst>
          </p:cNvPr>
          <p:cNvSpPr txBox="1">
            <a:spLocks noChangeArrowheads="1"/>
          </p:cNvSpPr>
          <p:nvPr/>
        </p:nvSpPr>
        <p:spPr bwMode="auto">
          <a:xfrm>
            <a:off x="1819275" y="4835525"/>
            <a:ext cx="75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100.50</a:t>
            </a:r>
          </a:p>
        </p:txBody>
      </p:sp>
      <p:sp>
        <p:nvSpPr>
          <p:cNvPr id="35855" name="Text Box 15">
            <a:extLst>
              <a:ext uri="{FF2B5EF4-FFF2-40B4-BE49-F238E27FC236}">
                <a16:creationId xmlns:a16="http://schemas.microsoft.com/office/drawing/2014/main" id="{F8AB2285-2D1F-4207-92CF-446BAD6B05D6}"/>
              </a:ext>
            </a:extLst>
          </p:cNvPr>
          <p:cNvSpPr txBox="1">
            <a:spLocks noChangeArrowheads="1"/>
          </p:cNvSpPr>
          <p:nvPr/>
        </p:nvSpPr>
        <p:spPr bwMode="auto">
          <a:xfrm>
            <a:off x="2870200" y="4835525"/>
            <a:ext cx="75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150.75</a:t>
            </a:r>
          </a:p>
        </p:txBody>
      </p:sp>
      <p:sp>
        <p:nvSpPr>
          <p:cNvPr id="35856" name="Text Box 16">
            <a:extLst>
              <a:ext uri="{FF2B5EF4-FFF2-40B4-BE49-F238E27FC236}">
                <a16:creationId xmlns:a16="http://schemas.microsoft.com/office/drawing/2014/main" id="{373B02D5-9BBD-4B84-B80E-0E3B25821596}"/>
              </a:ext>
            </a:extLst>
          </p:cNvPr>
          <p:cNvSpPr txBox="1">
            <a:spLocks noChangeArrowheads="1"/>
          </p:cNvSpPr>
          <p:nvPr/>
        </p:nvSpPr>
        <p:spPr bwMode="auto">
          <a:xfrm>
            <a:off x="3921125" y="4835525"/>
            <a:ext cx="75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210.00</a:t>
            </a:r>
          </a:p>
        </p:txBody>
      </p:sp>
      <p:sp>
        <p:nvSpPr>
          <p:cNvPr id="35857" name="Text Box 17">
            <a:extLst>
              <a:ext uri="{FF2B5EF4-FFF2-40B4-BE49-F238E27FC236}">
                <a16:creationId xmlns:a16="http://schemas.microsoft.com/office/drawing/2014/main" id="{9261A8BF-0461-4B9E-B811-F3145FEA3A74}"/>
              </a:ext>
            </a:extLst>
          </p:cNvPr>
          <p:cNvSpPr txBox="1">
            <a:spLocks noChangeArrowheads="1"/>
          </p:cNvSpPr>
          <p:nvPr/>
        </p:nvSpPr>
        <p:spPr bwMode="auto">
          <a:xfrm>
            <a:off x="5470525" y="2209800"/>
            <a:ext cx="2955925"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frequency of a harmonic is exactly two, or three, or more times the desired frequency.</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7FBDB398-63D7-4714-8DC6-8E4D0699E95D}"/>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Radio Communications</a:t>
            </a:r>
          </a:p>
        </p:txBody>
      </p:sp>
      <p:sp>
        <p:nvSpPr>
          <p:cNvPr id="36866" name="Rectangle 2">
            <a:extLst>
              <a:ext uri="{FF2B5EF4-FFF2-40B4-BE49-F238E27FC236}">
                <a16:creationId xmlns:a16="http://schemas.microsoft.com/office/drawing/2014/main" id="{14D8FBD4-056B-4590-A9C3-630A993EC591}"/>
              </a:ext>
            </a:extLst>
          </p:cNvPr>
          <p:cNvSpPr>
            <a:spLocks noChangeArrowheads="1"/>
          </p:cNvSpPr>
          <p:nvPr>
            <p:ph type="body" idx="1"/>
          </p:nvPr>
        </p:nvSpPr>
        <p:spPr>
          <a:xfrm>
            <a:off x="674688" y="2112963"/>
            <a:ext cx="7772400" cy="2797175"/>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basic principle of radio communications is combining a radio wave with an information signal and transmitting it.  A receiver separates the two.</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Combining an information signal with a radio signal is called “Modulation”.</a:t>
            </a:r>
          </a:p>
        </p:txBody>
      </p:sp>
      <p:pic>
        <p:nvPicPr>
          <p:cNvPr id="36867" name="Picture 3">
            <a:extLst>
              <a:ext uri="{FF2B5EF4-FFF2-40B4-BE49-F238E27FC236}">
                <a16:creationId xmlns:a16="http://schemas.microsoft.com/office/drawing/2014/main" id="{9F606C2A-7083-48AF-85B6-872B5685D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1438" y="4913313"/>
            <a:ext cx="2651125" cy="16319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36868" name="Picture 4">
            <a:extLst>
              <a:ext uri="{FF2B5EF4-FFF2-40B4-BE49-F238E27FC236}">
                <a16:creationId xmlns:a16="http://schemas.microsoft.com/office/drawing/2014/main" id="{5AF6DE82-FE44-4FA8-BD8B-0D45A452A1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0938" y="4932363"/>
            <a:ext cx="2671762" cy="15890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strips(downLeft)">
                                      <p:cBhvr>
                                        <p:cTn id="7" dur="500"/>
                                        <p:tgtEl>
                                          <p:spTgt spid="368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strips(downLeft)">
                                      <p:cBhvr>
                                        <p:cTn id="12" dur="500"/>
                                        <p:tgtEl>
                                          <p:spTgt spid="368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E4A6BF06-956D-4F59-AA44-898639245B3F}"/>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FCC Emission Types</a:t>
            </a:r>
          </a:p>
        </p:txBody>
      </p:sp>
      <p:sp>
        <p:nvSpPr>
          <p:cNvPr id="37890" name="Rectangle 2">
            <a:extLst>
              <a:ext uri="{FF2B5EF4-FFF2-40B4-BE49-F238E27FC236}">
                <a16:creationId xmlns:a16="http://schemas.microsoft.com/office/drawing/2014/main" id="{7577FAC8-2F5E-4DC6-826F-27B6D54E5FF1}"/>
              </a:ext>
            </a:extLst>
          </p:cNvPr>
          <p:cNvSpPr>
            <a:spLocks noChangeArrowheads="1"/>
          </p:cNvSpPr>
          <p:nvPr>
            <p:ph type="body" idx="1"/>
          </p:nvPr>
        </p:nvSpPr>
        <p:spPr>
          <a:xfrm>
            <a:off x="685800" y="2012950"/>
            <a:ext cx="7772400" cy="4414838"/>
          </a:xfrm>
          <a:ln/>
          <a:extLst>
            <a:ext uri="{909E8E84-426E-40DD-AFC4-6F175D3DCCD1}">
              <a14:hiddenFill xmlns:a14="http://schemas.microsoft.com/office/drawing/2010/main">
                <a:solidFill>
                  <a:srgbClr val="FFFFFF"/>
                </a:solidFill>
              </a14:hiddenFill>
            </a:ext>
          </a:extLst>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CW</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Phone</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AM (Amplitude Modulation)</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SSB (Single-sideband Modulation)</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FM (Frequency Modulation)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Data</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PSK31</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RTTY</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Other telemetry, telecommand, or computer communications</a:t>
            </a:r>
          </a:p>
        </p:txBody>
      </p:sp>
      <p:pic>
        <p:nvPicPr>
          <p:cNvPr id="37891" name="Picture 3">
            <a:hlinkClick r:id="" action="ppaction://noaction">
              <a:snd r:embed="rId3" name="CW_qso.wav"/>
            </a:hlinkClick>
            <a:extLst>
              <a:ext uri="{FF2B5EF4-FFF2-40B4-BE49-F238E27FC236}">
                <a16:creationId xmlns:a16="http://schemas.microsoft.com/office/drawing/2014/main" id="{3B0C4D6B-3662-4337-B4BB-C2C908713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3000" y="2046288"/>
            <a:ext cx="304800" cy="3048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37892" name="Picture 4">
            <a:hlinkClick r:id="" action="ppaction://noaction">
              <a:snd r:embed="rId5" name="ssb_n.wav"/>
            </a:hlinkClick>
            <a:extLst>
              <a:ext uri="{FF2B5EF4-FFF2-40B4-BE49-F238E27FC236}">
                <a16:creationId xmlns:a16="http://schemas.microsoft.com/office/drawing/2014/main" id="{9B96D049-30FF-4100-BF7D-E8A64145A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2600" y="3413125"/>
            <a:ext cx="304800" cy="3048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37893" name="Picture 5">
            <a:hlinkClick r:id="" action="ppaction://noaction">
              <a:snd r:embed="rId6" name="FM_qso.wav"/>
            </a:hlinkClick>
            <a:extLst>
              <a:ext uri="{FF2B5EF4-FFF2-40B4-BE49-F238E27FC236}">
                <a16:creationId xmlns:a16="http://schemas.microsoft.com/office/drawing/2014/main" id="{D3BB844C-9168-4307-A562-C5BE45B8B8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813" y="3925888"/>
            <a:ext cx="304800" cy="3048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37894" name="Picture 6">
            <a:hlinkClick r:id="" action="ppaction://noaction">
              <a:snd r:embed="rId7" name="PSK31.wav"/>
            </a:hlinkClick>
            <a:extLst>
              <a:ext uri="{FF2B5EF4-FFF2-40B4-BE49-F238E27FC236}">
                <a16:creationId xmlns:a16="http://schemas.microsoft.com/office/drawing/2014/main" id="{0D92A8D2-CBFB-4769-909B-31D716F673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4792663"/>
            <a:ext cx="304800" cy="3048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37895" name="Picture 7">
            <a:hlinkClick r:id="" action="ppaction://noaction">
              <a:snd r:embed="rId8" name="RTTY.wav"/>
            </a:hlinkClick>
            <a:extLst>
              <a:ext uri="{FF2B5EF4-FFF2-40B4-BE49-F238E27FC236}">
                <a16:creationId xmlns:a16="http://schemas.microsoft.com/office/drawing/2014/main" id="{710264EC-D2FE-42CF-9AB3-E9598CFBA8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5245100"/>
            <a:ext cx="304800" cy="3048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A211ABD1-8D12-4639-BEC0-C10C1D180C71}"/>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Phone Emissions</a:t>
            </a:r>
          </a:p>
        </p:txBody>
      </p:sp>
      <p:sp>
        <p:nvSpPr>
          <p:cNvPr id="38914" name="Rectangle 2">
            <a:extLst>
              <a:ext uri="{FF2B5EF4-FFF2-40B4-BE49-F238E27FC236}">
                <a16:creationId xmlns:a16="http://schemas.microsoft.com/office/drawing/2014/main" id="{3F79979C-9938-4473-B966-7ED5C1340331}"/>
              </a:ext>
            </a:extLst>
          </p:cNvPr>
          <p:cNvSpPr>
            <a:spLocks noChangeArrowheads="1"/>
          </p:cNvSpPr>
          <p:nvPr>
            <p:ph type="body" idx="1"/>
          </p:nvPr>
        </p:nvSpPr>
        <p:spPr>
          <a:xfrm>
            <a:off x="563563" y="1928813"/>
            <a:ext cx="5749925" cy="479901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FCC calls all </a:t>
            </a:r>
            <a:r>
              <a:rPr lang="en-GB" altLang="en-US" sz="2400"/>
              <a:t>types</a:t>
            </a:r>
            <a:r>
              <a:rPr lang="en-GB" altLang="en-US" sz="2600"/>
              <a:t> of voice emissions “Phone”.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Frequency modulated (FM) phone is most often used on VHF &amp; UHF repeaters.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Upper sideband (USB) phone is commonly used on the 10-meter phone band.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Upper sideband phone is normally used for VHF &amp; UHF SSB communications.</a:t>
            </a:r>
          </a:p>
        </p:txBody>
      </p:sp>
      <p:pic>
        <p:nvPicPr>
          <p:cNvPr id="38915" name="Picture 3">
            <a:extLst>
              <a:ext uri="{FF2B5EF4-FFF2-40B4-BE49-F238E27FC236}">
                <a16:creationId xmlns:a16="http://schemas.microsoft.com/office/drawing/2014/main" id="{A46230EE-250C-44EA-BE1A-D8AB6A921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9213" y="1927225"/>
            <a:ext cx="2465387" cy="24701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barn(outHorizontal)">
                                      <p:cBhvr>
                                        <p:cTn id="7" dur="500"/>
                                        <p:tgtEl>
                                          <p:spTgt spid="389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barn(outHorizontal)">
                                      <p:cBhvr>
                                        <p:cTn id="12" dur="500"/>
                                        <p:tgtEl>
                                          <p:spTgt spid="389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38914">
                                            <p:txEl>
                                              <p:pRg st="2" end="2"/>
                                            </p:txEl>
                                          </p:spTgt>
                                        </p:tgtEl>
                                        <p:attrNameLst>
                                          <p:attrName>style.visibility</p:attrName>
                                        </p:attrNameLst>
                                      </p:cBhvr>
                                      <p:to>
                                        <p:strVal val="visible"/>
                                      </p:to>
                                    </p:set>
                                    <p:animEffect transition="in" filter="barn(outHorizontal)">
                                      <p:cBhvr>
                                        <p:cTn id="17" dur="500"/>
                                        <p:tgtEl>
                                          <p:spTgt spid="3891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38914">
                                            <p:txEl>
                                              <p:pRg st="3" end="3"/>
                                            </p:txEl>
                                          </p:spTgt>
                                        </p:tgtEl>
                                        <p:attrNameLst>
                                          <p:attrName>style.visibility</p:attrName>
                                        </p:attrNameLst>
                                      </p:cBhvr>
                                      <p:to>
                                        <p:strVal val="visible"/>
                                      </p:to>
                                    </p:set>
                                    <p:animEffect transition="in" filter="barn(outHorizontal)">
                                      <p:cBhvr>
                                        <p:cTn id="22" dur="500"/>
                                        <p:tgtEl>
                                          <p:spTgt spid="389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C1E594CD-7984-4AD3-8D3B-B1FA6E802F71}"/>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Data Emissions</a:t>
            </a:r>
          </a:p>
        </p:txBody>
      </p:sp>
      <p:sp>
        <p:nvSpPr>
          <p:cNvPr id="39938" name="Rectangle 2">
            <a:extLst>
              <a:ext uri="{FF2B5EF4-FFF2-40B4-BE49-F238E27FC236}">
                <a16:creationId xmlns:a16="http://schemas.microsoft.com/office/drawing/2014/main" id="{55A84401-4000-4A91-B7F2-56198513FFC4}"/>
              </a:ext>
            </a:extLst>
          </p:cNvPr>
          <p:cNvSpPr>
            <a:spLocks noChangeArrowheads="1"/>
          </p:cNvSpPr>
          <p:nvPr>
            <p:ph type="body" idx="1"/>
          </p:nvPr>
        </p:nvSpPr>
        <p:spPr>
          <a:xfrm>
            <a:off x="685800" y="2147888"/>
            <a:ext cx="7772400" cy="4454525"/>
          </a:xfrm>
          <a:ln/>
          <a:extLst>
            <a:ext uri="{909E8E84-426E-40DD-AFC4-6F175D3DCCD1}">
              <a14:hiddenFill xmlns:a14="http://schemas.microsoft.com/office/drawing/2010/main">
                <a:solidFill>
                  <a:srgbClr val="FFFFFF"/>
                </a:solidFill>
              </a14:hiddenFill>
            </a:ext>
          </a:extLst>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FCC calls telemetry, telecommand, or computer communications “Data” emissions.</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Some common data emissions are packet, PSK31, and radio teletype (RTTY).</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using packet the term “connected” means sending data to only one receiving station and it replies the data is being received correctly.</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PSK31 has a typical bandwidth of 31 Hz.</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Technician licensee is permitted to operate point-to-point digital message forwarding in the 219 – 220 MHz frequency range.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strips(upRight)">
                                      <p:cBhvr>
                                        <p:cTn id="7" dur="500"/>
                                        <p:tgtEl>
                                          <p:spTgt spid="399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strips(upRight)">
                                      <p:cBhvr>
                                        <p:cTn id="12" dur="500"/>
                                        <p:tgtEl>
                                          <p:spTgt spid="399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strips(upRight)">
                                      <p:cBhvr>
                                        <p:cTn id="17" dur="500"/>
                                        <p:tgtEl>
                                          <p:spTgt spid="3993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39938">
                                            <p:txEl>
                                              <p:pRg st="3" end="3"/>
                                            </p:txEl>
                                          </p:spTgt>
                                        </p:tgtEl>
                                        <p:attrNameLst>
                                          <p:attrName>style.visibility</p:attrName>
                                        </p:attrNameLst>
                                      </p:cBhvr>
                                      <p:to>
                                        <p:strVal val="visible"/>
                                      </p:to>
                                    </p:set>
                                    <p:animEffect transition="in" filter="strips(upRight)">
                                      <p:cBhvr>
                                        <p:cTn id="22" dur="500"/>
                                        <p:tgtEl>
                                          <p:spTgt spid="3993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3" fill="hold" grpId="0" nodeType="clickEffect">
                                  <p:stCondLst>
                                    <p:cond delay="0"/>
                                  </p:stCondLst>
                                  <p:childTnLst>
                                    <p:set>
                                      <p:cBhvr>
                                        <p:cTn id="26" dur="1" fill="hold">
                                          <p:stCondLst>
                                            <p:cond delay="0"/>
                                          </p:stCondLst>
                                        </p:cTn>
                                        <p:tgtEl>
                                          <p:spTgt spid="39938">
                                            <p:txEl>
                                              <p:pRg st="4" end="4"/>
                                            </p:txEl>
                                          </p:spTgt>
                                        </p:tgtEl>
                                        <p:attrNameLst>
                                          <p:attrName>style.visibility</p:attrName>
                                        </p:attrNameLst>
                                      </p:cBhvr>
                                      <p:to>
                                        <p:strVal val="visible"/>
                                      </p:to>
                                    </p:set>
                                    <p:animEffect transition="in" filter="strips(upRight)">
                                      <p:cBhvr>
                                        <p:cTn id="27" dur="500"/>
                                        <p:tgtEl>
                                          <p:spTgt spid="399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B06C54E7-4FBA-433A-A569-FDFAB8633319}"/>
              </a:ext>
            </a:extLst>
          </p:cNvPr>
          <p:cNvSpPr>
            <a:spLocks noChangeArrowheads="1"/>
          </p:cNvSpPr>
          <p:nvPr>
            <p:ph type="title"/>
          </p:nvPr>
        </p:nvSpPr>
        <p:spPr>
          <a:xfrm>
            <a:off x="246063" y="930275"/>
            <a:ext cx="5541962"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Technician w/Morse</a:t>
            </a:r>
          </a:p>
        </p:txBody>
      </p:sp>
      <p:sp>
        <p:nvSpPr>
          <p:cNvPr id="40962" name="Rectangle 2">
            <a:extLst>
              <a:ext uri="{FF2B5EF4-FFF2-40B4-BE49-F238E27FC236}">
                <a16:creationId xmlns:a16="http://schemas.microsoft.com/office/drawing/2014/main" id="{2EF087B6-40AB-4787-9E1B-ACDA59D2081F}"/>
              </a:ext>
            </a:extLst>
          </p:cNvPr>
          <p:cNvSpPr>
            <a:spLocks noChangeArrowheads="1"/>
          </p:cNvSpPr>
          <p:nvPr>
            <p:ph type="body" idx="1"/>
          </p:nvPr>
        </p:nvSpPr>
        <p:spPr>
          <a:xfrm>
            <a:off x="673100" y="2135188"/>
            <a:ext cx="7772400" cy="4367212"/>
          </a:xfrm>
          <a:ln/>
          <a:extLst>
            <a:ext uri="{909E8E84-426E-40DD-AFC4-6F175D3DCCD1}">
              <a14:hiddenFill xmlns:a14="http://schemas.microsoft.com/office/drawing/2010/main">
                <a:solidFill>
                  <a:srgbClr val="FFFFFF"/>
                </a:solidFill>
              </a14:hiddenFill>
            </a:ext>
          </a:extLst>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Allowed to operate only CW from                   7100 to 7150 Khz (40m band)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Allowed to operate CW and single-sideband phone from 28.3 to 28.5 Mhz (10m band)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Allowed a maximum of 200 watts PEP output power on the 10-meter band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Frequency priviledges on the 10 meter band limited to 28.100 – 28.500 MHz</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Frequency priviledges on the 80 meter band limited to 3675 – 3725 kHz</a:t>
            </a:r>
          </a:p>
        </p:txBody>
      </p:sp>
      <p:pic>
        <p:nvPicPr>
          <p:cNvPr id="40963" name="Picture 3">
            <a:extLst>
              <a:ext uri="{FF2B5EF4-FFF2-40B4-BE49-F238E27FC236}">
                <a16:creationId xmlns:a16="http://schemas.microsoft.com/office/drawing/2014/main" id="{A437969A-FA2D-4DC2-A8D1-A42A120CB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3813" y="1108075"/>
            <a:ext cx="1881187" cy="18224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additive="base">
                                        <p:cTn id="7" dur="500" fill="hold"/>
                                        <p:tgtEl>
                                          <p:spTgt spid="409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0962">
                                            <p:txEl>
                                              <p:pRg st="1" end="1"/>
                                            </p:txEl>
                                          </p:spTgt>
                                        </p:tgtEl>
                                        <p:attrNameLst>
                                          <p:attrName>style.visibility</p:attrName>
                                        </p:attrNameLst>
                                      </p:cBhvr>
                                      <p:to>
                                        <p:strVal val="visible"/>
                                      </p:to>
                                    </p:set>
                                    <p:anim calcmode="lin" valueType="num">
                                      <p:cBhvr additive="base">
                                        <p:cTn id="13" dur="500" fill="hold"/>
                                        <p:tgtEl>
                                          <p:spTgt spid="409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0962">
                                            <p:txEl>
                                              <p:pRg st="2" end="2"/>
                                            </p:txEl>
                                          </p:spTgt>
                                        </p:tgtEl>
                                        <p:attrNameLst>
                                          <p:attrName>style.visibility</p:attrName>
                                        </p:attrNameLst>
                                      </p:cBhvr>
                                      <p:to>
                                        <p:strVal val="visible"/>
                                      </p:to>
                                    </p:set>
                                    <p:anim calcmode="lin" valueType="num">
                                      <p:cBhvr additive="base">
                                        <p:cTn id="19" dur="500" fill="hold"/>
                                        <p:tgtEl>
                                          <p:spTgt spid="4096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40962">
                                            <p:txEl>
                                              <p:pRg st="3" end="3"/>
                                            </p:txEl>
                                          </p:spTgt>
                                        </p:tgtEl>
                                        <p:attrNameLst>
                                          <p:attrName>style.visibility</p:attrName>
                                        </p:attrNameLst>
                                      </p:cBhvr>
                                      <p:to>
                                        <p:strVal val="visible"/>
                                      </p:to>
                                    </p:set>
                                    <p:anim calcmode="lin" valueType="num">
                                      <p:cBhvr additive="base">
                                        <p:cTn id="25" dur="500" fill="hold"/>
                                        <p:tgtEl>
                                          <p:spTgt spid="4096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40962">
                                            <p:txEl>
                                              <p:pRg st="4" end="4"/>
                                            </p:txEl>
                                          </p:spTgt>
                                        </p:tgtEl>
                                        <p:attrNameLst>
                                          <p:attrName>style.visibility</p:attrName>
                                        </p:attrNameLst>
                                      </p:cBhvr>
                                      <p:to>
                                        <p:strVal val="visible"/>
                                      </p:to>
                                    </p:set>
                                    <p:anim calcmode="lin" valueType="num">
                                      <p:cBhvr additive="base">
                                        <p:cTn id="31" dur="5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2">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80602F87-FD39-4DA7-A2E0-0D19E83DE044}"/>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Homework</a:t>
            </a:r>
          </a:p>
        </p:txBody>
      </p:sp>
      <p:sp>
        <p:nvSpPr>
          <p:cNvPr id="41986" name="Rectangle 2">
            <a:extLst>
              <a:ext uri="{FF2B5EF4-FFF2-40B4-BE49-F238E27FC236}">
                <a16:creationId xmlns:a16="http://schemas.microsoft.com/office/drawing/2014/main" id="{3DD63A18-7528-4A87-A600-C936E0CA7AA6}"/>
              </a:ext>
            </a:extLst>
          </p:cNvPr>
          <p:cNvSpPr>
            <a:spLocks noChangeArrowheads="1"/>
          </p:cNvSpPr>
          <p:nvPr>
            <p:ph type="body" idx="1"/>
          </p:nvPr>
        </p:nvSpPr>
        <p:spPr>
          <a:xfrm>
            <a:off x="685800" y="2147888"/>
            <a:ext cx="7848600" cy="3033712"/>
          </a:xfrm>
          <a:ln/>
          <a:extLst>
            <a:ext uri="{909E8E84-426E-40DD-AFC4-6F175D3DCCD1}">
              <a14:hiddenFill xmlns:a14="http://schemas.microsoft.com/office/drawing/2010/main">
                <a:solidFill>
                  <a:srgbClr val="FFFFFF"/>
                </a:solidFill>
              </a14:hiddenFill>
            </a:ext>
          </a:extLst>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Study Subelements T1 &amp; T2 of the question pool.</a:t>
            </a:r>
          </a:p>
          <a:p>
            <a:pPr lvl="1">
              <a:buSzPct val="60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900" b="1"/>
              <a:t>Read the </a:t>
            </a:r>
            <a:r>
              <a:rPr lang="en-GB" altLang="en-US" sz="2900" b="1" i="1" u="sng"/>
              <a:t>Question</a:t>
            </a:r>
            <a:r>
              <a:rPr lang="en-GB" altLang="en-US" sz="2900" b="1"/>
              <a:t> and the </a:t>
            </a:r>
            <a:r>
              <a:rPr lang="en-GB" altLang="en-US" sz="2900" b="1" i="1" u="sng"/>
              <a:t>Answer</a:t>
            </a:r>
            <a:r>
              <a:rPr lang="en-GB" altLang="en-US" sz="2900" b="1"/>
              <a:t> Three Times.</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Read Chapters 1 &amp; 2 in “Now You're Talking”.</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1517</Words>
  <Application>Microsoft Office PowerPoint</Application>
  <PresentationFormat>On-screen Show (4:3)</PresentationFormat>
  <Paragraphs>199</Paragraphs>
  <Slides>38</Slides>
  <Notes>38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0</vt:i4>
      </vt:variant>
      <vt:variant>
        <vt:lpstr>Slide Titles</vt:lpstr>
      </vt:variant>
      <vt:variant>
        <vt:i4>38</vt:i4>
      </vt:variant>
    </vt:vector>
  </HeadingPairs>
  <TitlesOfParts>
    <vt:vector size="44" baseType="lpstr">
      <vt:lpstr>Times New Roman</vt:lpstr>
      <vt:lpstr>Tahoma</vt:lpstr>
      <vt:lpstr>StarSymbol</vt:lpstr>
      <vt:lpstr>Arial</vt:lpstr>
      <vt:lpstr>Default Design</vt:lpstr>
      <vt:lpstr>Default Design</vt:lpstr>
      <vt:lpstr>Technician Licensing Class</vt:lpstr>
      <vt:lpstr>FCC Rules Subelement T1 </vt:lpstr>
      <vt:lpstr>Why Amateur Radio?</vt:lpstr>
      <vt:lpstr>Why Amateur Radio? (Cont'd)</vt:lpstr>
      <vt:lpstr>Amateur Radio Licenses</vt:lpstr>
      <vt:lpstr>Amateur Radio Licenses (Cont'd)</vt:lpstr>
      <vt:lpstr>VHF/UHF Amateur Bands</vt:lpstr>
      <vt:lpstr>HF Amateur Bands</vt:lpstr>
      <vt:lpstr>Qualifying for a License</vt:lpstr>
      <vt:lpstr>Testing</vt:lpstr>
      <vt:lpstr>More Testing!</vt:lpstr>
      <vt:lpstr>Amateur Radio Call Signs</vt:lpstr>
      <vt:lpstr>More on Call Signs</vt:lpstr>
      <vt:lpstr>U.S. Call Districts</vt:lpstr>
      <vt:lpstr>Some Common Sense Rules</vt:lpstr>
      <vt:lpstr>Broadcasting</vt:lpstr>
      <vt:lpstr>Sometimes we have to share!</vt:lpstr>
      <vt:lpstr>ITU Regions</vt:lpstr>
      <vt:lpstr>70 cm Band Restriction</vt:lpstr>
      <vt:lpstr>Amateur Space Station</vt:lpstr>
      <vt:lpstr>PowerPoint Presentation</vt:lpstr>
      <vt:lpstr>PowerPoint Presentation</vt:lpstr>
      <vt:lpstr>Methods of Communication Subelement T2</vt:lpstr>
      <vt:lpstr>Alternating &amp; Direct Current</vt:lpstr>
      <vt:lpstr>The Relationship of Frequency and Wavelength</vt:lpstr>
      <vt:lpstr>Frequency</vt:lpstr>
      <vt:lpstr>More Frequency !</vt:lpstr>
      <vt:lpstr>Frequency &amp; Wavelength</vt:lpstr>
      <vt:lpstr>PowerPoint Presentation</vt:lpstr>
      <vt:lpstr>Wavelength Formula</vt:lpstr>
      <vt:lpstr>Radio Frequency</vt:lpstr>
      <vt:lpstr>Harmonic Frequencies</vt:lpstr>
      <vt:lpstr>Radio Communications</vt:lpstr>
      <vt:lpstr>FCC Emission Types</vt:lpstr>
      <vt:lpstr>Phone Emissions</vt:lpstr>
      <vt:lpstr>Data Emissions</vt:lpstr>
      <vt:lpstr>Technician w/Morse</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Technician Licensing Class</dc:title>
  <dc:creator>Alan Sewell</dc:creator>
  <dc:description>Some graphics &amp; slides adapted from "One Day Technician Class" by David A. Heupel WE4RA, "Short Course for the Amateur Radio Technician License Element 2" by Richie Allen KC5NZR, and "Introduction to the World of Amateur Radio All You Need to Get Your Amateur Radio License" by Lilburn Smith W5KQJ.</dc:description>
  <cp:lastModifiedBy>David Morrisson</cp:lastModifiedBy>
  <cp:revision>6</cp:revision>
  <dcterms:modified xsi:type="dcterms:W3CDTF">2018-08-25T16:07:55Z</dcterms:modified>
</cp:coreProperties>
</file>